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2"/>
  </p:handoutMasterIdLst>
  <p:sldIdLst>
    <p:sldId id="257" r:id="rId2"/>
    <p:sldId id="282" r:id="rId3"/>
    <p:sldId id="259" r:id="rId4"/>
    <p:sldId id="275" r:id="rId5"/>
    <p:sldId id="287" r:id="rId6"/>
    <p:sldId id="28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88" r:id="rId16"/>
    <p:sldId id="279" r:id="rId17"/>
    <p:sldId id="284" r:id="rId18"/>
    <p:sldId id="285" r:id="rId19"/>
    <p:sldId id="286" r:id="rId20"/>
    <p:sldId id="270" r:id="rId21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0FF"/>
    <a:srgbClr val="1199FF"/>
    <a:srgbClr val="8A3CC4"/>
    <a:srgbClr val="FF2F2F"/>
    <a:srgbClr val="FF5DE8"/>
    <a:srgbClr val="EFF42C"/>
    <a:srgbClr val="FC2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認知率</c:v>
                </c:pt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5"/>
              </a:solidFill>
            </a:ln>
            <a:effectLst/>
          </c:spPr>
          <c:dPt>
            <c:idx val="0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B1-4440-8896-0DB20A2AB78B}"/>
              </c:ext>
            </c:extLst>
          </c:dPt>
          <c:dPt>
            <c:idx val="1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B1-4440-8896-0DB20A2AB78B}"/>
              </c:ext>
            </c:extLst>
          </c:dPt>
          <c:dPt>
            <c:idx val="2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B1-4440-8896-0DB20A2AB78B}"/>
              </c:ext>
            </c:extLst>
          </c:dPt>
          <c:dPt>
            <c:idx val="3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0B1-4440-8896-0DB20A2AB78B}"/>
              </c:ext>
            </c:extLst>
          </c:dPt>
          <c:dLbls>
            <c:dLbl>
              <c:idx val="0"/>
              <c:layout>
                <c:manualLayout>
                  <c:x val="-1.5139350090988691E-3"/>
                  <c:y val="3.99730576199415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E55DE3A-9A23-47D4-8235-030512A0382A}" type="CATEGORYNAME">
                      <a:rPr lang="ja-JP" altLang="en-US" sz="1800" b="0" smtClean="0">
                        <a:solidFill>
                          <a:schemeClr val="tx1"/>
                        </a:solidFill>
                      </a:rPr>
                      <a:pPr>
                        <a:defRPr b="0"/>
                      </a:pPr>
                      <a:t>[分類名]</a:t>
                    </a:fld>
                    <a:r>
                      <a:rPr lang="ja-JP" altLang="en-US" sz="1800" b="0" baseline="0" dirty="0"/>
                      <a:t> </a:t>
                    </a:r>
                    <a:fld id="{F97A3357-7785-4553-A774-86B5EC88604A}" type="PERCENTAGE">
                      <a:rPr lang="en-US" altLang="ja-JP" sz="2800" b="0" baseline="0">
                        <a:solidFill>
                          <a:schemeClr val="tx1"/>
                        </a:solidFill>
                      </a:rPr>
                      <a:pPr>
                        <a:defRPr b="0"/>
                      </a:pPr>
                      <a:t>[パーセンテージ]</a:t>
                    </a:fld>
                    <a:endParaRPr lang="ja-JP" altLang="en-US" sz="1800" b="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742882989275402"/>
                      <c:h val="0.197183487010202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247447518330362E-2"/>
                  <c:y val="-3.88084921267604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54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4F72C1-4DF7-4949-B188-E19908B7E83E}" type="CATEGORYNAME">
                      <a:rPr lang="ja-JP" altLang="en-US" sz="5400" b="0" smtClean="0">
                        <a:solidFill>
                          <a:srgbClr val="FF0000"/>
                        </a:solidFill>
                      </a:rPr>
                      <a:pPr>
                        <a:defRPr sz="5400" b="0">
                          <a:solidFill>
                            <a:srgbClr val="FF0000"/>
                          </a:solidFill>
                        </a:defRPr>
                      </a:pPr>
                      <a:t>[分類名]</a:t>
                    </a:fld>
                    <a:fld id="{0A720DD1-0CE4-452E-8DC7-66F5E688FDCC}" type="PERCENTAGE">
                      <a:rPr lang="en-US" altLang="ja-JP" sz="5400" b="1" baseline="0" smtClean="0">
                        <a:solidFill>
                          <a:srgbClr val="FF0000"/>
                        </a:solidFill>
                      </a:rPr>
                      <a:pPr>
                        <a:defRPr sz="5400" b="0">
                          <a:solidFill>
                            <a:srgbClr val="FF0000"/>
                          </a:solidFill>
                        </a:defRPr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5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80667838522341251"/>
                      <c:h val="0.2460724878065506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7.5700326820176186E-3"/>
                  <c:y val="8.85736771500330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C935570-845D-4511-9CEE-A18B17EB8EF4}" type="CATEGORYNAME">
                      <a:rPr lang="ja-JP" altLang="en-US" sz="1800" b="0" smtClean="0">
                        <a:solidFill>
                          <a:schemeClr val="tx1"/>
                        </a:solidFill>
                      </a:rPr>
                      <a:pPr>
                        <a:defRPr b="0"/>
                      </a:pPr>
                      <a:t>[分類名]</a:t>
                    </a:fld>
                    <a:r>
                      <a:rPr lang="ja-JP" altLang="en-US" sz="1800" b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 </a:t>
                    </a:r>
                    <a:fld id="{1A9FB065-9B1C-4854-8F31-2E15374EA6AC}" type="PERCENTAGE">
                      <a:rPr lang="en-US" altLang="ja-JP" sz="2800" b="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 b="0"/>
                      </a:pPr>
                      <a:t>[パーセンテージ]</a:t>
                    </a:fld>
                    <a:endParaRPr lang="ja-JP" altLang="en-US" sz="1800" b="0" baseline="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868757528993884"/>
                      <c:h val="0.4222501521502473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知っている</c:v>
                </c:pt>
                <c:pt idx="1">
                  <c:v>知らない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0B1-4440-8896-0DB20A2AB7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accent5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8619511868428"/>
          <c:y val="3.6978996771954022E-2"/>
          <c:w val="0.47620189468503937"/>
          <c:h val="0.9326741958795354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rgbClr val="FF2F2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96-4CF4-B7E9-AC6A3095569B}"/>
              </c:ext>
            </c:extLst>
          </c:dPt>
          <c:dPt>
            <c:idx val="1"/>
            <c:bubble3D val="0"/>
            <c:spPr>
              <a:solidFill>
                <a:srgbClr val="FF5DE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96-4CF4-B7E9-AC6A3095569B}"/>
              </c:ext>
            </c:extLst>
          </c:dPt>
          <c:dPt>
            <c:idx val="2"/>
            <c:bubble3D val="0"/>
            <c:spPr>
              <a:solidFill>
                <a:srgbClr val="EFF42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96-4CF4-B7E9-AC6A3095569B}"/>
              </c:ext>
            </c:extLst>
          </c:dPt>
          <c:dPt>
            <c:idx val="3"/>
            <c:bubble3D val="0"/>
            <c:spPr>
              <a:solidFill>
                <a:srgbClr val="47B0F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96-4CF4-B7E9-AC6A3095569B}"/>
              </c:ext>
            </c:extLst>
          </c:dPt>
          <c:dPt>
            <c:idx val="4"/>
            <c:bubble3D val="0"/>
            <c:spPr>
              <a:solidFill>
                <a:srgbClr val="8A3C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396-4CF4-B7E9-AC6A309556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非常に参加したい</c:v>
                </c:pt>
                <c:pt idx="1">
                  <c:v>参加したい</c:v>
                </c:pt>
                <c:pt idx="2">
                  <c:v>どちらでもない</c:v>
                </c:pt>
                <c:pt idx="3">
                  <c:v>参加したくない</c:v>
                </c:pt>
                <c:pt idx="4">
                  <c:v>全く参加したくない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29</c:v>
                </c:pt>
                <c:pt idx="2">
                  <c:v>47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30-4460-8626-9145C84F514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4.2167821357955906E-3"/>
          <c:y val="7.9907094366802739E-2"/>
          <c:w val="0.28796838842570144"/>
          <c:h val="0.851197976547653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589ED-4BD9-460D-89D2-56A8A50755D3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02A8E-5543-4455-9FC6-F324D79CAB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2986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5225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702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239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35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32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26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527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804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180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070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0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72D61F2C-9F54-4504-B31A-7821840B58EF}" type="datetimeFigureOut">
              <a:rPr kumimoji="1" lang="ja-JP" altLang="en-US" smtClean="0"/>
              <a:t>2017/1/26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27357027-ED4F-4C31-B060-E5EB197F4F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048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kumimoji="1"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7140" y="1564407"/>
            <a:ext cx="10590029" cy="1470025"/>
          </a:xfrm>
        </p:spPr>
        <p:txBody>
          <a:bodyPr>
            <a:noAutofit/>
          </a:bodyPr>
          <a:lstStyle/>
          <a:p>
            <a:r>
              <a:rPr lang="ja-JP" altLang="en-US" sz="4800" dirty="0"/>
              <a:t>全国</a:t>
            </a:r>
            <a:r>
              <a:rPr lang="en-US" altLang="ja-JP" sz="4800" dirty="0"/>
              <a:t>100</a:t>
            </a:r>
            <a:r>
              <a:rPr kumimoji="1" lang="ja-JP" altLang="en-US" sz="4800" dirty="0"/>
              <a:t>大学祭</a:t>
            </a:r>
            <a:r>
              <a:rPr lang="ja-JP" altLang="en-US" sz="4800" dirty="0"/>
              <a:t>縦断</a:t>
            </a:r>
            <a:r>
              <a:rPr kumimoji="1" lang="ja-JP" altLang="en-US" sz="4800" dirty="0"/>
              <a:t>企画　　　　　　　　　　　　　　</a:t>
            </a:r>
            <a:r>
              <a:rPr lang="ja-JP" altLang="en-US" sz="4800" dirty="0"/>
              <a:t>　関西ワールドマスターズゲームズ</a:t>
            </a:r>
            <a:r>
              <a:rPr lang="en-US" altLang="ja-JP" sz="4800" dirty="0"/>
              <a:t>2021</a:t>
            </a:r>
            <a:r>
              <a:rPr lang="ja-JP" altLang="en-US" sz="4800" dirty="0"/>
              <a:t>　</a:t>
            </a:r>
            <a:r>
              <a:rPr kumimoji="1" lang="ja-JP" altLang="en-US" sz="4800" dirty="0"/>
              <a:t>応援ソングコンテスト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52937" y="4030017"/>
            <a:ext cx="6168134" cy="2125121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3500" dirty="0">
                <a:solidFill>
                  <a:schemeClr val="tx1"/>
                </a:solidFill>
              </a:rPr>
              <a:t>京都産業大学経営学部</a:t>
            </a:r>
            <a:endParaRPr kumimoji="1" lang="en-US" altLang="ja-JP" sz="3500" dirty="0">
              <a:solidFill>
                <a:schemeClr val="tx1"/>
              </a:solidFill>
            </a:endParaRPr>
          </a:p>
          <a:p>
            <a:r>
              <a:rPr lang="ja-JP" altLang="en-US" sz="3500" dirty="0">
                <a:solidFill>
                  <a:schemeClr val="tx1"/>
                </a:solidFill>
              </a:rPr>
              <a:t>箕輪ゼミ　</a:t>
            </a:r>
            <a:r>
              <a:rPr lang="en-US" altLang="ja-JP" sz="3500" dirty="0">
                <a:solidFill>
                  <a:schemeClr val="tx1"/>
                </a:solidFill>
              </a:rPr>
              <a:t>A</a:t>
            </a:r>
            <a:r>
              <a:rPr lang="ja-JP" altLang="en-US" sz="3500" dirty="0">
                <a:solidFill>
                  <a:schemeClr val="tx1"/>
                </a:solidFill>
              </a:rPr>
              <a:t>チーム</a:t>
            </a:r>
            <a:endParaRPr lang="en-US" altLang="ja-JP" sz="35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萩原塁　大林優平　降矢結　近藤大樹　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小木曽真央　高橋廉士郎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コンテスト実施方法</a:t>
            </a:r>
            <a:r>
              <a:rPr kumimoji="1" lang="en-US" altLang="ja-JP" sz="2400" dirty="0">
                <a:solidFill>
                  <a:schemeClr val="tx1"/>
                </a:solidFill>
              </a:rPr>
              <a:t/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１次審査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1812757"/>
            <a:ext cx="8595360" cy="4351337"/>
          </a:xfrm>
        </p:spPr>
        <p:txBody>
          <a:bodyPr>
            <a:normAutofit/>
          </a:bodyPr>
          <a:lstStyle/>
          <a:p>
            <a:r>
              <a:rPr kumimoji="1" lang="ja-JP" altLang="en-US" sz="3400" dirty="0">
                <a:solidFill>
                  <a:schemeClr val="tx1"/>
                </a:solidFill>
              </a:rPr>
              <a:t>参加大学の大学祭で実施</a:t>
            </a:r>
            <a:endParaRPr kumimoji="1" lang="en-US" altLang="ja-JP" sz="3400" dirty="0">
              <a:solidFill>
                <a:schemeClr val="tx1"/>
              </a:solidFill>
            </a:endParaRP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期間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2"/>
            <a:r>
              <a:rPr lang="en-US" altLang="ja-JP" sz="2800" dirty="0">
                <a:solidFill>
                  <a:schemeClr val="tx1"/>
                </a:solidFill>
              </a:rPr>
              <a:t>2018</a:t>
            </a:r>
            <a:r>
              <a:rPr lang="ja-JP" altLang="en-US" sz="2800" dirty="0">
                <a:solidFill>
                  <a:schemeClr val="tx1"/>
                </a:solidFill>
              </a:rPr>
              <a:t>年</a:t>
            </a:r>
            <a:r>
              <a:rPr lang="en-US" altLang="ja-JP" sz="2800" dirty="0">
                <a:solidFill>
                  <a:schemeClr val="tx1"/>
                </a:solidFill>
              </a:rPr>
              <a:t>9</a:t>
            </a:r>
            <a:r>
              <a:rPr lang="ja-JP" altLang="en-US" sz="2800" dirty="0">
                <a:solidFill>
                  <a:schemeClr val="tx1"/>
                </a:solidFill>
              </a:rPr>
              <a:t>月～</a:t>
            </a:r>
            <a:r>
              <a:rPr lang="en-US" altLang="ja-JP" sz="2800" dirty="0">
                <a:solidFill>
                  <a:schemeClr val="tx1"/>
                </a:solidFill>
              </a:rPr>
              <a:t>12</a:t>
            </a:r>
            <a:r>
              <a:rPr lang="ja-JP" altLang="en-US" sz="2800" dirty="0">
                <a:solidFill>
                  <a:schemeClr val="tx1"/>
                </a:solidFill>
              </a:rPr>
              <a:t>月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/>
            <a:r>
              <a:rPr kumimoji="1" lang="ja-JP" altLang="en-US" sz="3200" dirty="0">
                <a:solidFill>
                  <a:schemeClr val="tx1"/>
                </a:solidFill>
              </a:rPr>
              <a:t>運営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2"/>
            <a:r>
              <a:rPr kumimoji="1" lang="ja-JP" altLang="en-US" sz="2800" dirty="0">
                <a:solidFill>
                  <a:schemeClr val="tx1"/>
                </a:solidFill>
              </a:rPr>
              <a:t>各大学の実行委員会に委託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審査方法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2"/>
            <a:r>
              <a:rPr lang="ja-JP" altLang="en-US" sz="2800" dirty="0">
                <a:solidFill>
                  <a:schemeClr val="tx1"/>
                </a:solidFill>
              </a:rPr>
              <a:t>観客の投票により決定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コンテスト実施方法</a:t>
            </a:r>
            <a:r>
              <a:rPr kumimoji="1" lang="en-US" altLang="ja-JP" sz="2400" dirty="0">
                <a:solidFill>
                  <a:schemeClr val="tx1"/>
                </a:solidFill>
              </a:rPr>
              <a:t/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r>
              <a:rPr kumimoji="1" lang="ja-JP" altLang="en-US" dirty="0">
                <a:solidFill>
                  <a:schemeClr val="tx1"/>
                </a:solidFill>
              </a:rPr>
              <a:t>次審査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1744913"/>
            <a:ext cx="9130796" cy="4997152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対象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kumimoji="1" lang="ja-JP" altLang="en-US" sz="2800" dirty="0">
                <a:solidFill>
                  <a:schemeClr val="tx1"/>
                </a:solidFill>
              </a:rPr>
              <a:t>各大学の１次審査の優勝バンド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時期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2019</a:t>
            </a:r>
            <a:r>
              <a:rPr kumimoji="1" lang="ja-JP" altLang="en-US" sz="2800" dirty="0">
                <a:solidFill>
                  <a:schemeClr val="tx1"/>
                </a:solidFill>
              </a:rPr>
              <a:t>年</a:t>
            </a:r>
            <a:r>
              <a:rPr lang="en-US" altLang="ja-JP" sz="2800" dirty="0">
                <a:solidFill>
                  <a:schemeClr val="tx1"/>
                </a:solidFill>
              </a:rPr>
              <a:t>1</a:t>
            </a:r>
            <a:r>
              <a:rPr kumimoji="1" lang="ja-JP" altLang="en-US" sz="2800" dirty="0">
                <a:solidFill>
                  <a:schemeClr val="tx1"/>
                </a:solidFill>
              </a:rPr>
              <a:t>月～</a:t>
            </a:r>
            <a:r>
              <a:rPr kumimoji="1" lang="en-US" altLang="ja-JP" sz="2800" dirty="0">
                <a:solidFill>
                  <a:schemeClr val="tx1"/>
                </a:solidFill>
              </a:rPr>
              <a:t>2</a:t>
            </a:r>
            <a:r>
              <a:rPr kumimoji="1" lang="ja-JP" altLang="en-US" sz="2800" dirty="0">
                <a:solidFill>
                  <a:schemeClr val="tx1"/>
                </a:solidFill>
              </a:rPr>
              <a:t>月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3200" dirty="0">
                <a:solidFill>
                  <a:schemeClr val="tx1"/>
                </a:solidFill>
              </a:rPr>
              <a:t>審査方法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1</a:t>
            </a:r>
            <a:r>
              <a:rPr lang="ja-JP" altLang="en-US" sz="2800" dirty="0">
                <a:solidFill>
                  <a:schemeClr val="tx1"/>
                </a:solidFill>
              </a:rPr>
              <a:t>次審査の映像を関西マスターズの</a:t>
            </a:r>
            <a:r>
              <a:rPr lang="en-US" altLang="ja-JP" sz="2800" dirty="0">
                <a:solidFill>
                  <a:schemeClr val="tx1"/>
                </a:solidFill>
              </a:rPr>
              <a:t>HP</a:t>
            </a:r>
            <a:r>
              <a:rPr lang="ja-JP" altLang="en-US" sz="2800" dirty="0">
                <a:solidFill>
                  <a:schemeClr val="tx1"/>
                </a:solidFill>
              </a:rPr>
              <a:t>や　　　　ユーチューブ等に公開し</a:t>
            </a:r>
            <a:r>
              <a:rPr lang="ja-JP" altLang="en-US" sz="2800" dirty="0" smtClean="0">
                <a:solidFill>
                  <a:schemeClr val="tx1"/>
                </a:solidFill>
              </a:rPr>
              <a:t>、</a:t>
            </a:r>
            <a:r>
              <a:rPr lang="ja-JP" altLang="en-US" sz="2800" dirty="0">
                <a:solidFill>
                  <a:schemeClr val="tx1"/>
                </a:solidFill>
              </a:rPr>
              <a:t>一</a:t>
            </a:r>
            <a:r>
              <a:rPr lang="ja-JP" altLang="en-US" sz="2800" dirty="0" smtClean="0">
                <a:solidFill>
                  <a:schemeClr val="tx1"/>
                </a:solidFill>
              </a:rPr>
              <a:t>般</a:t>
            </a:r>
            <a:r>
              <a:rPr lang="ja-JP" altLang="en-US" sz="2800" dirty="0">
                <a:solidFill>
                  <a:schemeClr val="tx1"/>
                </a:solidFill>
              </a:rPr>
              <a:t>の人々の</a:t>
            </a:r>
            <a:r>
              <a:rPr lang="ja-JP" altLang="en-US" sz="2800" dirty="0" smtClean="0">
                <a:solidFill>
                  <a:schemeClr val="tx1"/>
                </a:solidFill>
              </a:rPr>
              <a:t>投票により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上位</a:t>
            </a:r>
            <a:r>
              <a:rPr lang="en-US" altLang="ja-JP" sz="2800" dirty="0">
                <a:solidFill>
                  <a:schemeClr val="tx1"/>
                </a:solidFill>
              </a:rPr>
              <a:t>10</a:t>
            </a:r>
            <a:r>
              <a:rPr lang="ja-JP" altLang="en-US" sz="2800" dirty="0">
                <a:solidFill>
                  <a:schemeClr val="tx1"/>
                </a:solidFill>
              </a:rPr>
              <a:t>バンドを選出する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32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>
                <a:solidFill>
                  <a:schemeClr val="tx1"/>
                </a:solidFill>
              </a:rPr>
              <a:t>コンテスト実施方法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決勝大会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1703969"/>
            <a:ext cx="9236082" cy="4925144"/>
          </a:xfrm>
        </p:spPr>
        <p:txBody>
          <a:bodyPr>
            <a:noAutofit/>
          </a:bodyPr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対象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2</a:t>
            </a:r>
            <a:r>
              <a:rPr lang="ja-JP" altLang="en-US" sz="2800" dirty="0">
                <a:solidFill>
                  <a:schemeClr val="tx1"/>
                </a:solidFill>
              </a:rPr>
              <a:t>次審査を通過した</a:t>
            </a:r>
            <a:r>
              <a:rPr lang="en-US" altLang="ja-JP" sz="2800" dirty="0">
                <a:solidFill>
                  <a:schemeClr val="tx1"/>
                </a:solidFill>
              </a:rPr>
              <a:t>10</a:t>
            </a:r>
            <a:r>
              <a:rPr lang="ja-JP" altLang="en-US" sz="2800" dirty="0">
                <a:solidFill>
                  <a:schemeClr val="tx1"/>
                </a:solidFill>
              </a:rPr>
              <a:t>バンド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3200" dirty="0">
                <a:solidFill>
                  <a:schemeClr val="tx1"/>
                </a:solidFill>
              </a:rPr>
              <a:t>時期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2019</a:t>
            </a:r>
            <a:r>
              <a:rPr lang="ja-JP" altLang="en-US" sz="2800" dirty="0">
                <a:solidFill>
                  <a:schemeClr val="tx1"/>
                </a:solidFill>
              </a:rPr>
              <a:t>年</a:t>
            </a:r>
            <a:r>
              <a:rPr lang="en-US" altLang="ja-JP" sz="2800" dirty="0">
                <a:solidFill>
                  <a:schemeClr val="tx1"/>
                </a:solidFill>
              </a:rPr>
              <a:t>3</a:t>
            </a:r>
            <a:r>
              <a:rPr lang="ja-JP" altLang="en-US" sz="2800" dirty="0">
                <a:solidFill>
                  <a:schemeClr val="tx1"/>
                </a:solidFill>
              </a:rPr>
              <a:t>月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3200" dirty="0">
                <a:solidFill>
                  <a:schemeClr val="tx1"/>
                </a:solidFill>
              </a:rPr>
              <a:t>場所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大阪フェスティバルホール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3200" dirty="0">
                <a:solidFill>
                  <a:schemeClr val="tx1"/>
                </a:solidFill>
              </a:rPr>
              <a:t>審査方法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プロのミュージシャン、レコード会社ディレクター　　テレビ局ディレクター、音楽評論家等が合議にて決定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02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2488" y="301030"/>
            <a:ext cx="9692640" cy="1428929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solidFill>
                  <a:schemeClr val="tx1"/>
                </a:solidFill>
              </a:rPr>
              <a:t>本企画の長所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優れた応援ソングを作ることができる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02488" y="1933066"/>
            <a:ext cx="9233256" cy="4525963"/>
          </a:xfrm>
        </p:spPr>
        <p:txBody>
          <a:bodyPr>
            <a:noAutofit/>
          </a:bodyPr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多数の参加が予想されるため、クオリティの　高い楽曲を期待できる。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参加バンド数</a:t>
            </a:r>
            <a:r>
              <a:rPr lang="en-US" altLang="ja-JP" sz="2800" dirty="0">
                <a:solidFill>
                  <a:schemeClr val="tx1"/>
                </a:solidFill>
              </a:rPr>
              <a:t>6000</a:t>
            </a:r>
          </a:p>
          <a:p>
            <a:pPr lvl="2"/>
            <a:r>
              <a:rPr lang="ja-JP" altLang="en-US" sz="2600" dirty="0">
                <a:solidFill>
                  <a:schemeClr val="tx1"/>
                </a:solidFill>
              </a:rPr>
              <a:t>参加大学数</a:t>
            </a:r>
            <a:r>
              <a:rPr lang="en-US" altLang="ja-JP" sz="2600" dirty="0">
                <a:solidFill>
                  <a:schemeClr val="tx1"/>
                </a:solidFill>
              </a:rPr>
              <a:t>100</a:t>
            </a:r>
          </a:p>
          <a:p>
            <a:pPr lvl="2"/>
            <a:r>
              <a:rPr lang="ja-JP" altLang="en-US" sz="2400" dirty="0">
                <a:solidFill>
                  <a:schemeClr val="tx1"/>
                </a:solidFill>
              </a:rPr>
              <a:t>京都産業大学の大学祭出演バンド数</a:t>
            </a:r>
            <a:r>
              <a:rPr lang="en-US" altLang="ja-JP" sz="2400" dirty="0">
                <a:solidFill>
                  <a:schemeClr val="tx1"/>
                </a:solidFill>
              </a:rPr>
              <a:t>60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優勝賞品が魅力的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kumimoji="1" lang="ja-JP" altLang="en-US" sz="3200" dirty="0">
                <a:solidFill>
                  <a:schemeClr val="tx1"/>
                </a:solidFill>
              </a:rPr>
              <a:t>大学生が１次審査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、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般</a:t>
            </a:r>
            <a:r>
              <a:rPr kumimoji="1" lang="ja-JP" altLang="en-US" sz="3200" dirty="0">
                <a:solidFill>
                  <a:schemeClr val="tx1"/>
                </a:solidFill>
              </a:rPr>
              <a:t>の人々が</a:t>
            </a:r>
            <a:r>
              <a:rPr kumimoji="1" lang="en-US" altLang="ja-JP" sz="3200" dirty="0">
                <a:solidFill>
                  <a:schemeClr val="tx1"/>
                </a:solidFill>
              </a:rPr>
              <a:t>2</a:t>
            </a:r>
            <a:r>
              <a:rPr kumimoji="1" lang="ja-JP" altLang="en-US" sz="3200" dirty="0">
                <a:solidFill>
                  <a:schemeClr val="tx1"/>
                </a:solidFill>
              </a:rPr>
              <a:t>次審査を行うため多くの人に支持される楽曲が選択される</a:t>
            </a:r>
            <a:r>
              <a:rPr kumimoji="1" lang="ja-JP" altLang="en-US" sz="2800" dirty="0">
                <a:solidFill>
                  <a:schemeClr val="tx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350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>
                <a:solidFill>
                  <a:schemeClr val="tx1"/>
                </a:solidFill>
              </a:rPr>
              <a:t>本企画の長所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費用対効果抜群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1862715"/>
            <a:ext cx="9692640" cy="4525963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効果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3000" dirty="0" smtClean="0">
                <a:solidFill>
                  <a:schemeClr val="tx1"/>
                </a:solidFill>
              </a:rPr>
              <a:t>特に</a:t>
            </a:r>
            <a:r>
              <a:rPr lang="en-US" altLang="ja-JP" sz="3000" dirty="0" smtClean="0">
                <a:solidFill>
                  <a:schemeClr val="tx1"/>
                </a:solidFill>
              </a:rPr>
              <a:t>1</a:t>
            </a:r>
            <a:r>
              <a:rPr lang="ja-JP" altLang="en-US" sz="3000" dirty="0" smtClean="0">
                <a:solidFill>
                  <a:schemeClr val="tx1"/>
                </a:solidFill>
              </a:rPr>
              <a:t>次審査を通じて全国への発信が</a:t>
            </a:r>
            <a:r>
              <a:rPr lang="ja-JP" altLang="en-US" sz="3000" dirty="0">
                <a:solidFill>
                  <a:schemeClr val="tx1"/>
                </a:solidFill>
              </a:rPr>
              <a:t>可能</a:t>
            </a:r>
            <a:r>
              <a:rPr lang="ja-JP" altLang="en-US" sz="3000" dirty="0" smtClean="0">
                <a:solidFill>
                  <a:schemeClr val="tx1"/>
                </a:solidFill>
              </a:rPr>
              <a:t>になる</a:t>
            </a:r>
            <a:r>
              <a:rPr lang="ja-JP" altLang="en-US" sz="3000" dirty="0">
                <a:solidFill>
                  <a:schemeClr val="tx1"/>
                </a:solidFill>
              </a:rPr>
              <a:t>。</a:t>
            </a:r>
            <a:endParaRPr lang="en-US" altLang="ja-JP" sz="3000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sz="3000" dirty="0" smtClean="0">
                <a:solidFill>
                  <a:schemeClr val="tx1"/>
                </a:solidFill>
              </a:rPr>
              <a:t>マスコミ</a:t>
            </a:r>
            <a:r>
              <a:rPr lang="ja-JP" altLang="en-US" sz="3000" dirty="0">
                <a:solidFill>
                  <a:schemeClr val="tx1"/>
                </a:solidFill>
              </a:rPr>
              <a:t>やレコード会社とタイアップすること</a:t>
            </a:r>
            <a:r>
              <a:rPr lang="ja-JP" altLang="en-US" sz="3000" dirty="0" smtClean="0">
                <a:solidFill>
                  <a:schemeClr val="tx1"/>
                </a:solidFill>
              </a:rPr>
              <a:t>で</a:t>
            </a:r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多く</a:t>
            </a:r>
            <a:r>
              <a:rPr lang="ja-JP" altLang="en-US" sz="3000" dirty="0">
                <a:solidFill>
                  <a:schemeClr val="tx1"/>
                </a:solidFill>
              </a:rPr>
              <a:t>の露出を期待できる。</a:t>
            </a:r>
            <a:endParaRPr lang="en-US" altLang="ja-JP" sz="3000" u="sng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altLang="ja-JP" sz="30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費用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3000" dirty="0">
                <a:solidFill>
                  <a:schemeClr val="tx1"/>
                </a:solidFill>
              </a:rPr>
              <a:t>既存の大学祭のバンドコンテストを利用することで募集費用</a:t>
            </a:r>
            <a:r>
              <a:rPr lang="ja-JP" altLang="en-US" sz="3000" dirty="0" smtClean="0">
                <a:solidFill>
                  <a:schemeClr val="tx1"/>
                </a:solidFill>
              </a:rPr>
              <a:t>、</a:t>
            </a:r>
            <a:r>
              <a:rPr lang="en-US" altLang="ja-JP" sz="3000" dirty="0" smtClean="0">
                <a:solidFill>
                  <a:schemeClr val="tx1"/>
                </a:solidFill>
              </a:rPr>
              <a:t>1</a:t>
            </a:r>
            <a:r>
              <a:rPr lang="ja-JP" altLang="en-US" sz="3000" dirty="0" smtClean="0">
                <a:solidFill>
                  <a:schemeClr val="tx1"/>
                </a:solidFill>
              </a:rPr>
              <a:t>次</a:t>
            </a:r>
            <a:r>
              <a:rPr lang="ja-JP" altLang="en-US" sz="3000" dirty="0">
                <a:solidFill>
                  <a:schemeClr val="tx1"/>
                </a:solidFill>
              </a:rPr>
              <a:t>審査費用を節約できる。</a:t>
            </a:r>
            <a:endParaRPr lang="en-US" altLang="ja-JP" sz="3000" dirty="0">
              <a:solidFill>
                <a:schemeClr val="tx1"/>
              </a:solidFill>
            </a:endParaRPr>
          </a:p>
          <a:p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8683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Feasibility Study</a:t>
            </a:r>
            <a:r>
              <a:rPr kumimoji="1" lang="ja-JP" altLang="en-US" sz="2400" dirty="0">
                <a:solidFill>
                  <a:schemeClr val="tx1"/>
                </a:solidFill>
              </a:rPr>
              <a:t>①</a:t>
            </a:r>
            <a:r>
              <a:rPr kumimoji="1" lang="en-US" altLang="ja-JP" dirty="0">
                <a:solidFill>
                  <a:schemeClr val="tx1"/>
                </a:solidFill>
              </a:rPr>
              <a:t/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>100</a:t>
            </a:r>
            <a:r>
              <a:rPr lang="ja-JP" altLang="en-US" dirty="0">
                <a:solidFill>
                  <a:schemeClr val="tx1"/>
                </a:solidFill>
              </a:rPr>
              <a:t>大学集めることはできるのか？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1" y="1828800"/>
            <a:ext cx="9182895" cy="4351337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大学祭のバンドコンサート実施率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lvl="1"/>
            <a:r>
              <a:rPr kumimoji="1" lang="ja-JP" altLang="en-US" sz="3200" dirty="0">
                <a:solidFill>
                  <a:schemeClr val="tx1"/>
                </a:solidFill>
              </a:rPr>
              <a:t>調査した全国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36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大学</a:t>
            </a:r>
            <a:r>
              <a:rPr lang="ja-JP" altLang="en-US" sz="3200" dirty="0">
                <a:solidFill>
                  <a:schemeClr val="tx1"/>
                </a:solidFill>
              </a:rPr>
              <a:t>全てで</a:t>
            </a:r>
            <a:r>
              <a:rPr kumimoji="1" lang="ja-JP" altLang="en-US" sz="3200" dirty="0">
                <a:solidFill>
                  <a:schemeClr val="tx1"/>
                </a:solidFill>
              </a:rPr>
              <a:t>実施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r>
              <a:rPr kumimoji="1" lang="ja-JP" altLang="en-US" sz="3600" dirty="0">
                <a:solidFill>
                  <a:schemeClr val="tx1"/>
                </a:solidFill>
              </a:rPr>
              <a:t>大学祭実行委員会に参加意欲調査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京都産業大学大学祭実行委員長に　　　　　　インタビュー調査を行い、前向きな回答を得た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2"/>
            <a:r>
              <a:rPr kumimoji="1" lang="ja-JP" altLang="en-US" sz="2800" dirty="0">
                <a:solidFill>
                  <a:schemeClr val="tx1"/>
                </a:solidFill>
              </a:rPr>
              <a:t>他</a:t>
            </a:r>
            <a:r>
              <a:rPr kumimoji="1" lang="en-US" altLang="ja-JP" sz="2800" dirty="0">
                <a:solidFill>
                  <a:schemeClr val="tx1"/>
                </a:solidFill>
              </a:rPr>
              <a:t>35</a:t>
            </a:r>
            <a:r>
              <a:rPr lang="ja-JP" altLang="en-US" sz="2800" dirty="0">
                <a:solidFill>
                  <a:schemeClr val="tx1"/>
                </a:solidFill>
              </a:rPr>
              <a:t>校の</a:t>
            </a:r>
            <a:r>
              <a:rPr kumimoji="1" lang="ja-JP" altLang="en-US" sz="2800" dirty="0">
                <a:solidFill>
                  <a:schemeClr val="tx1"/>
                </a:solidFill>
              </a:rPr>
              <a:t>大学に調査実施中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2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794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2700" dirty="0">
                <a:solidFill>
                  <a:schemeClr val="tx1"/>
                </a:solidFill>
              </a:rPr>
              <a:t>Feasibility Study</a:t>
            </a:r>
            <a:r>
              <a:rPr lang="ja-JP" altLang="en-US" sz="2700" dirty="0">
                <a:solidFill>
                  <a:schemeClr val="tx1"/>
                </a:solidFill>
              </a:rPr>
              <a:t>②</a:t>
            </a:r>
            <a:r>
              <a:rPr lang="en-US" altLang="ja-JP" sz="2200" dirty="0">
                <a:solidFill>
                  <a:schemeClr val="tx1"/>
                </a:solidFill>
              </a:rPr>
              <a:t/>
            </a:r>
            <a:br>
              <a:rPr lang="en-US" altLang="ja-JP" sz="2200" dirty="0">
                <a:solidFill>
                  <a:schemeClr val="tx1"/>
                </a:solidFill>
              </a:rPr>
            </a:br>
            <a:r>
              <a:rPr lang="ja-JP" altLang="en-US" sz="4000" dirty="0">
                <a:solidFill>
                  <a:schemeClr val="tx1"/>
                </a:solidFill>
              </a:rPr>
              <a:t>参加したい学生バンドマンは本当にいるのか？</a:t>
            </a:r>
            <a:r>
              <a:rPr lang="ja-JP" altLang="en-US" sz="2200" dirty="0">
                <a:solidFill>
                  <a:schemeClr val="tx1"/>
                </a:solidFill>
              </a:rPr>
              <a:t/>
            </a:r>
            <a:br>
              <a:rPr lang="ja-JP" altLang="en-US" sz="2200" dirty="0">
                <a:solidFill>
                  <a:schemeClr val="tx1"/>
                </a:solidFill>
              </a:rPr>
            </a:b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1261871" y="1828800"/>
            <a:ext cx="9491987" cy="4660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000" dirty="0"/>
              <a:t>➡</a:t>
            </a:r>
            <a:r>
              <a:rPr lang="ja-JP" altLang="en-US" sz="3000" dirty="0">
                <a:solidFill>
                  <a:schemeClr val="tx1"/>
                </a:solidFill>
              </a:rPr>
              <a:t>京都産業大学のバンドマンにアンケート調査を実施</a:t>
            </a:r>
            <a:endParaRPr lang="en-US" altLang="ja-JP" sz="3000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altLang="ja-JP" sz="2200" dirty="0">
                <a:solidFill>
                  <a:schemeClr val="tx1"/>
                </a:solidFill>
              </a:rPr>
              <a:t>Q.</a:t>
            </a:r>
            <a:r>
              <a:rPr lang="ja-JP" altLang="en-US" sz="2200" dirty="0">
                <a:solidFill>
                  <a:schemeClr val="tx1"/>
                </a:solidFill>
              </a:rPr>
              <a:t>もし大学祭で関西マスターズの応援ソングコンテスト</a:t>
            </a:r>
            <a:r>
              <a:rPr lang="ja-JP" altLang="en-US" sz="2200" dirty="0" smtClean="0">
                <a:solidFill>
                  <a:schemeClr val="tx1"/>
                </a:solidFill>
              </a:rPr>
              <a:t>の</a:t>
            </a:r>
            <a:r>
              <a:rPr lang="en-US" altLang="ja-JP" sz="2200" dirty="0" smtClean="0">
                <a:solidFill>
                  <a:schemeClr val="tx1"/>
                </a:solidFill>
              </a:rPr>
              <a:t>1</a:t>
            </a:r>
            <a:r>
              <a:rPr lang="ja-JP" altLang="en-US" sz="2200" dirty="0" smtClean="0">
                <a:solidFill>
                  <a:schemeClr val="tx1"/>
                </a:solidFill>
              </a:rPr>
              <a:t>次</a:t>
            </a:r>
            <a:r>
              <a:rPr lang="ja-JP" altLang="en-US" sz="2200" dirty="0">
                <a:solidFill>
                  <a:schemeClr val="tx1"/>
                </a:solidFill>
              </a:rPr>
              <a:t>予選が</a:t>
            </a:r>
            <a:endParaRPr lang="en-US" altLang="ja-JP" sz="2200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ja-JP" altLang="en-US" sz="2200" dirty="0">
                <a:solidFill>
                  <a:schemeClr val="tx1"/>
                </a:solidFill>
              </a:rPr>
              <a:t>　開催されたら参加したいですか？</a:t>
            </a:r>
            <a:endParaRPr lang="en-US" altLang="ja-JP" sz="2200" dirty="0">
              <a:solidFill>
                <a:schemeClr val="tx1"/>
              </a:solidFill>
            </a:endParaRPr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 algn="ctr">
              <a:buNone/>
            </a:pPr>
            <a:endParaRPr lang="en-US" altLang="ja-JP" sz="3000" dirty="0"/>
          </a:p>
          <a:p>
            <a:pPr marL="0" indent="0" algn="ctr">
              <a:buNone/>
            </a:pPr>
            <a:endParaRPr lang="en-US" altLang="ja-JP" sz="3000" dirty="0"/>
          </a:p>
        </p:txBody>
      </p:sp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1224468054"/>
              </p:ext>
            </p:extLst>
          </p:nvPr>
        </p:nvGraphicFramePr>
        <p:xfrm>
          <a:off x="1354637" y="3337705"/>
          <a:ext cx="7959516" cy="3151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円形吹き出し 5"/>
          <p:cNvSpPr/>
          <p:nvPr/>
        </p:nvSpPr>
        <p:spPr>
          <a:xfrm>
            <a:off x="5811731" y="3010806"/>
            <a:ext cx="4505739" cy="1139687"/>
          </a:xfrm>
          <a:prstGeom prst="wedgeEllipseCallout">
            <a:avLst>
              <a:gd name="adj1" fmla="val -40539"/>
              <a:gd name="adj2" fmla="val 86919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39</a:t>
            </a:r>
            <a:r>
              <a:rPr kumimoji="1" lang="ja-JP" altLang="en-US" sz="2400" b="1" dirty="0"/>
              <a:t>パーセントが　　参加したいと答えた</a:t>
            </a:r>
          </a:p>
        </p:txBody>
      </p:sp>
    </p:spTree>
    <p:extLst>
      <p:ext uri="{BB962C8B-B14F-4D97-AF65-F5344CB8AC3E}">
        <p14:creationId xmlns:p14="http://schemas.microsoft.com/office/powerpoint/2010/main" val="3889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Feasibility study</a:t>
            </a:r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パートナーの協力は得られるのか？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2347636"/>
            <a:ext cx="9692640" cy="4351337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パートナーが望むメリットを提供できれば　協力は得られる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パートナーが望むメリット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2"/>
            <a:r>
              <a:rPr lang="ja-JP" altLang="en-US" sz="2800" dirty="0">
                <a:solidFill>
                  <a:schemeClr val="tx1"/>
                </a:solidFill>
              </a:rPr>
              <a:t>レコード会社➡新人の発掘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ja-JP" altLang="en-US" sz="2800" dirty="0">
                <a:solidFill>
                  <a:schemeClr val="tx1"/>
                </a:solidFill>
              </a:rPr>
              <a:t>テレビ会社・ラジオ局➡視聴率の獲得</a:t>
            </a:r>
          </a:p>
          <a:p>
            <a:pPr lvl="2"/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41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0392" y="313908"/>
            <a:ext cx="9692640" cy="1428929"/>
          </a:xfrm>
        </p:spPr>
        <p:txBody>
          <a:bodyPr/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Feasibility Study</a:t>
            </a:r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en-US" altLang="ja-JP" sz="2400" dirty="0">
                <a:solidFill>
                  <a:schemeClr val="tx1"/>
                </a:solidFill>
              </a:rPr>
              <a:t/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レコード会社の協力は得られる！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0392" y="1978025"/>
            <a:ext cx="10515600" cy="487997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大学の音楽サークルは有望新人の宝庫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大学の音楽サークル出身のアーティスト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2"/>
            <a:r>
              <a:rPr kumimoji="1" lang="ja-JP" altLang="en-US" sz="2800" dirty="0">
                <a:solidFill>
                  <a:schemeClr val="tx1"/>
                </a:solidFill>
              </a:rPr>
              <a:t>サザンオールスターズ：青山学院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ja-JP" altLang="en-US" sz="2800" dirty="0">
                <a:solidFill>
                  <a:schemeClr val="tx1"/>
                </a:solidFill>
              </a:rPr>
              <a:t>サンボマスター：東洋大学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en-US" altLang="ja-JP" sz="2800" dirty="0">
                <a:solidFill>
                  <a:schemeClr val="tx1"/>
                </a:solidFill>
              </a:rPr>
              <a:t>ASIAN</a:t>
            </a:r>
            <a:r>
              <a:rPr lang="ja-JP" altLang="en-US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>
                <a:solidFill>
                  <a:schemeClr val="tx1"/>
                </a:solidFill>
              </a:rPr>
              <a:t>KUNG</a:t>
            </a:r>
            <a:r>
              <a:rPr lang="ja-JP" altLang="en-US" sz="2800" dirty="0">
                <a:solidFill>
                  <a:schemeClr val="tx1"/>
                </a:solidFill>
              </a:rPr>
              <a:t>－</a:t>
            </a:r>
            <a:r>
              <a:rPr lang="en-US" altLang="ja-JP" sz="2800" dirty="0">
                <a:solidFill>
                  <a:schemeClr val="tx1"/>
                </a:solidFill>
              </a:rPr>
              <a:t>FU</a:t>
            </a:r>
            <a:r>
              <a:rPr lang="ja-JP" altLang="en-US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>
                <a:solidFill>
                  <a:schemeClr val="tx1"/>
                </a:solidFill>
              </a:rPr>
              <a:t>GENERATION</a:t>
            </a:r>
            <a:r>
              <a:rPr lang="ja-JP" altLang="en-US" sz="2800" dirty="0">
                <a:solidFill>
                  <a:schemeClr val="tx1"/>
                </a:solidFill>
              </a:rPr>
              <a:t>：関東大学</a:t>
            </a:r>
          </a:p>
          <a:p>
            <a:pPr lvl="2"/>
            <a:r>
              <a:rPr lang="ja-JP" altLang="en-US" sz="2800" dirty="0">
                <a:solidFill>
                  <a:schemeClr val="tx1"/>
                </a:solidFill>
              </a:rPr>
              <a:t>くるり：立命館大学</a:t>
            </a:r>
          </a:p>
          <a:p>
            <a:pPr lvl="2"/>
            <a:r>
              <a:rPr lang="ja-JP" altLang="en-US" sz="2800" dirty="0">
                <a:solidFill>
                  <a:schemeClr val="tx1"/>
                </a:solidFill>
              </a:rPr>
              <a:t>岡崎体育：同志社大学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ja-JP" altLang="en-US" sz="2800" dirty="0" smtClean="0">
                <a:solidFill>
                  <a:schemeClr val="tx1"/>
                </a:solidFill>
              </a:rPr>
              <a:t>一青窈</a:t>
            </a:r>
            <a:r>
              <a:rPr lang="ja-JP" altLang="en-US" sz="2800" dirty="0">
                <a:solidFill>
                  <a:schemeClr val="tx1"/>
                </a:solidFill>
              </a:rPr>
              <a:t>：慶応義塾大学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全国</a:t>
            </a:r>
            <a:r>
              <a:rPr lang="en-US" altLang="ja-JP" sz="2800" dirty="0">
                <a:solidFill>
                  <a:schemeClr val="tx1"/>
                </a:solidFill>
              </a:rPr>
              <a:t>100</a:t>
            </a:r>
            <a:r>
              <a:rPr lang="ja-JP" altLang="en-US" sz="2800" dirty="0">
                <a:solidFill>
                  <a:schemeClr val="tx1"/>
                </a:solidFill>
              </a:rPr>
              <a:t>大学縦断応援ソングコンテストなら　　　　　　　　　　　　　　　　　　　　第</a:t>
            </a:r>
            <a:r>
              <a:rPr lang="en-US" altLang="ja-JP" sz="2800" dirty="0">
                <a:solidFill>
                  <a:schemeClr val="tx1"/>
                </a:solidFill>
              </a:rPr>
              <a:t>2</a:t>
            </a:r>
            <a:r>
              <a:rPr lang="ja-JP" altLang="en-US" sz="2800" dirty="0">
                <a:solidFill>
                  <a:schemeClr val="tx1"/>
                </a:solidFill>
              </a:rPr>
              <a:t>のサザンが見つかる</a:t>
            </a:r>
            <a:r>
              <a:rPr lang="en-US" altLang="ja-JP" sz="2800" dirty="0">
                <a:solidFill>
                  <a:schemeClr val="tx1"/>
                </a:solidFill>
              </a:rPr>
              <a:t>!?</a:t>
            </a:r>
            <a:endParaRPr lang="ja-JP" altLang="en-US" sz="2800" dirty="0">
              <a:solidFill>
                <a:schemeClr val="tx1"/>
              </a:solidFill>
            </a:endParaRPr>
          </a:p>
          <a:p>
            <a:pPr lvl="2"/>
            <a:endParaRPr kumimoji="1"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2280492" y="5330928"/>
            <a:ext cx="1106719" cy="52356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2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3534" y="231665"/>
            <a:ext cx="10419266" cy="1325562"/>
          </a:xfrm>
        </p:spPr>
        <p:txBody>
          <a:bodyPr>
            <a:normAutofit fontScale="90000"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Feasibility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Study</a:t>
            </a:r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en-US" altLang="ja-JP" sz="2400" dirty="0">
                <a:solidFill>
                  <a:schemeClr val="tx1"/>
                </a:solidFill>
              </a:rPr>
              <a:t/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dirty="0" smtClean="0">
                <a:solidFill>
                  <a:schemeClr val="tx1"/>
                </a:solidFill>
              </a:rPr>
              <a:t>テレビ局</a:t>
            </a:r>
            <a:r>
              <a:rPr lang="ja-JP" altLang="en-US" dirty="0">
                <a:solidFill>
                  <a:schemeClr val="tx1"/>
                </a:solidFill>
              </a:rPr>
              <a:t>（</a:t>
            </a:r>
            <a:r>
              <a:rPr kumimoji="1" lang="ja-JP" altLang="en-US" dirty="0" smtClean="0">
                <a:solidFill>
                  <a:schemeClr val="tx1"/>
                </a:solidFill>
              </a:rPr>
              <a:t>ラジオ局）の</a:t>
            </a:r>
            <a:r>
              <a:rPr kumimoji="1" lang="ja-JP" altLang="en-US" dirty="0">
                <a:solidFill>
                  <a:schemeClr val="tx1"/>
                </a:solidFill>
              </a:rPr>
              <a:t>協力は得られる！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3534" y="1996225"/>
            <a:ext cx="8595360" cy="4351337"/>
          </a:xfrm>
        </p:spPr>
        <p:txBody>
          <a:bodyPr/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コンテストの中継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参加バンドのドキュメンタリー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高視聴率＆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高聴取率</a:t>
            </a:r>
            <a:r>
              <a:rPr lang="ja-JP" altLang="en-US" sz="2800" dirty="0">
                <a:solidFill>
                  <a:schemeClr val="tx1"/>
                </a:solidFill>
              </a:rPr>
              <a:t>！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1631564" y="3118670"/>
            <a:ext cx="1106719" cy="52356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64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4034" y="352545"/>
            <a:ext cx="9692640" cy="1428929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4034" y="1918952"/>
            <a:ext cx="10058658" cy="4351337"/>
          </a:xfrm>
        </p:spPr>
        <p:txBody>
          <a:bodyPr>
            <a:normAutofit lnSpcReduction="10000"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大学生のバンドがマスターズ史上初めて「大会応援ソング」を作成しそれをマスメディアで流したり、ユーチューブ等にアップすることでマスターズを盛り上げようという取り組み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全国</a:t>
            </a:r>
            <a:r>
              <a:rPr lang="en-US" altLang="ja-JP" sz="2800" dirty="0">
                <a:solidFill>
                  <a:schemeClr val="tx1"/>
                </a:solidFill>
              </a:rPr>
              <a:t>100</a:t>
            </a:r>
            <a:r>
              <a:rPr lang="ja-JP" altLang="en-US" sz="2800" dirty="0">
                <a:solidFill>
                  <a:schemeClr val="tx1"/>
                </a:solidFill>
              </a:rPr>
              <a:t>大学の大学祭の既存のバンドコンテストを　　　　</a:t>
            </a:r>
            <a:r>
              <a:rPr lang="en-US" altLang="ja-JP" sz="2800" dirty="0">
                <a:solidFill>
                  <a:schemeClr val="tx1"/>
                </a:solidFill>
              </a:rPr>
              <a:t>1</a:t>
            </a:r>
            <a:r>
              <a:rPr lang="ja-JP" altLang="en-US" sz="2800" dirty="0">
                <a:solidFill>
                  <a:schemeClr val="tx1"/>
                </a:solidFill>
              </a:rPr>
              <a:t>次審査として利用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ja-JP" altLang="en-US" sz="2400" dirty="0">
                <a:solidFill>
                  <a:schemeClr val="tx1"/>
                </a:solidFill>
              </a:rPr>
              <a:t>審査員は大学生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次</a:t>
            </a:r>
            <a:r>
              <a:rPr lang="ja-JP" altLang="en-US" sz="2800" dirty="0">
                <a:solidFill>
                  <a:schemeClr val="tx1"/>
                </a:solidFill>
              </a:rPr>
              <a:t>審査はインターネット上の</a:t>
            </a:r>
            <a:r>
              <a:rPr lang="en-US" altLang="ja-JP" sz="2800" dirty="0">
                <a:solidFill>
                  <a:schemeClr val="tx1"/>
                </a:solidFill>
              </a:rPr>
              <a:t>VTR</a:t>
            </a:r>
            <a:r>
              <a:rPr lang="ja-JP" altLang="en-US" sz="2800" dirty="0">
                <a:solidFill>
                  <a:schemeClr val="tx1"/>
                </a:solidFill>
              </a:rPr>
              <a:t>審査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決勝大会は大阪フェスティバルホール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ja-JP" altLang="en-US" sz="2400" dirty="0">
                <a:solidFill>
                  <a:schemeClr val="tx1"/>
                </a:solidFill>
              </a:rPr>
              <a:t>審査員はプロ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優勝賞品はメジャーデビュー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3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3711" y="0"/>
            <a:ext cx="10394642" cy="4041648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ご清聴ありがとうございました！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061" y="4646054"/>
            <a:ext cx="9418320" cy="1691640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3600" dirty="0">
                <a:solidFill>
                  <a:schemeClr val="tx1"/>
                </a:solidFill>
              </a:rPr>
              <a:t>京都産業大学経営学部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r"/>
            <a:r>
              <a:rPr lang="ja-JP" altLang="en-US" sz="3600" dirty="0">
                <a:solidFill>
                  <a:schemeClr val="tx1"/>
                </a:solidFill>
              </a:rPr>
              <a:t>箕輪ゼミ</a:t>
            </a:r>
            <a:r>
              <a:rPr lang="en-US" altLang="ja-JP" sz="3600" dirty="0">
                <a:solidFill>
                  <a:schemeClr val="tx1"/>
                </a:solidFill>
              </a:rPr>
              <a:t>A</a:t>
            </a:r>
            <a:r>
              <a:rPr lang="ja-JP" altLang="en-US" sz="3600" dirty="0">
                <a:solidFill>
                  <a:schemeClr val="tx1"/>
                </a:solidFill>
              </a:rPr>
              <a:t>チーム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1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日本人参加者を増加させることによって　　関西マスターズが掲げる目標参加者数　　　</a:t>
            </a:r>
            <a:r>
              <a:rPr lang="en-US" altLang="ja-JP" sz="3200" dirty="0">
                <a:solidFill>
                  <a:schemeClr val="tx1"/>
                </a:solidFill>
              </a:rPr>
              <a:t>50,000</a:t>
            </a:r>
            <a:r>
              <a:rPr lang="ja-JP" altLang="en-US" sz="3200" dirty="0">
                <a:solidFill>
                  <a:schemeClr val="tx1"/>
                </a:solidFill>
              </a:rPr>
              <a:t>人の実現をサポートすることが　　　私たちの目的である。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 smtClean="0">
                <a:solidFill>
                  <a:schemeClr val="tx1"/>
                </a:solidFill>
              </a:rPr>
              <a:t>過去の大会</a:t>
            </a:r>
            <a:r>
              <a:rPr lang="ja-JP" altLang="en-US" sz="2800" dirty="0">
                <a:solidFill>
                  <a:schemeClr val="tx1"/>
                </a:solidFill>
              </a:rPr>
              <a:t>参加者数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en-US" altLang="ja-JP" sz="2400" dirty="0">
                <a:solidFill>
                  <a:schemeClr val="tx1"/>
                </a:solidFill>
                <a:latin typeface="+mj-ea"/>
                <a:ea typeface="+mj-ea"/>
              </a:rPr>
              <a:t>09</a:t>
            </a: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</a:rPr>
              <a:t>年シドニー大会　約</a:t>
            </a:r>
            <a:r>
              <a:rPr lang="en-US" altLang="ja-JP" sz="2400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</a:rPr>
              <a:t>万人</a:t>
            </a:r>
            <a:endParaRPr lang="en-US" altLang="ja-JP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en-US" altLang="ja-JP" sz="2400" dirty="0">
                <a:solidFill>
                  <a:schemeClr val="tx1"/>
                </a:solidFill>
                <a:latin typeface="+mj-ea"/>
                <a:ea typeface="+mj-ea"/>
              </a:rPr>
              <a:t>13</a:t>
            </a: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</a:rPr>
              <a:t>年トリノ大会　　約</a:t>
            </a:r>
            <a:r>
              <a:rPr lang="en-US" altLang="ja-JP" sz="2400" dirty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</a:rPr>
              <a:t>万人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0854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1872" y="323415"/>
            <a:ext cx="9692640" cy="1325562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参加者を増加させる仕組み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1" y="1828800"/>
            <a:ext cx="9582139" cy="4351337"/>
          </a:xfrm>
        </p:spPr>
        <p:txBody>
          <a:bodyPr>
            <a:normAutofit/>
          </a:bodyPr>
          <a:lstStyle/>
          <a:p>
            <a:r>
              <a:rPr lang="ja-JP" altLang="en-US" sz="3000" dirty="0">
                <a:solidFill>
                  <a:schemeClr val="tx1"/>
                </a:solidFill>
              </a:rPr>
              <a:t>応援ソング効果による関西マスターズの日本国内での　　　　認知率アップ</a:t>
            </a:r>
            <a:endParaRPr lang="en-US" altLang="ja-JP" sz="3000" dirty="0">
              <a:solidFill>
                <a:schemeClr val="tx1"/>
              </a:solidFill>
            </a:endParaRPr>
          </a:p>
          <a:p>
            <a:endParaRPr lang="en-US" altLang="ja-JP" sz="3000" dirty="0">
              <a:solidFill>
                <a:schemeClr val="tx1"/>
              </a:solidFill>
            </a:endParaRPr>
          </a:p>
          <a:p>
            <a:r>
              <a:rPr lang="ja-JP" altLang="en-US" sz="3000" dirty="0">
                <a:solidFill>
                  <a:schemeClr val="tx1"/>
                </a:solidFill>
              </a:rPr>
              <a:t>日本人参加者が増加する</a:t>
            </a:r>
            <a:endParaRPr lang="en-US" altLang="ja-JP" sz="30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シドニー大会の参加者の</a:t>
            </a:r>
            <a:r>
              <a:rPr lang="en-US" altLang="ja-JP" sz="2800" dirty="0">
                <a:solidFill>
                  <a:schemeClr val="tx1"/>
                </a:solidFill>
              </a:rPr>
              <a:t>75</a:t>
            </a:r>
            <a:r>
              <a:rPr lang="ja-JP" altLang="en-US" sz="2800" dirty="0">
                <a:solidFill>
                  <a:schemeClr val="tx1"/>
                </a:solidFill>
              </a:rPr>
              <a:t>％はオーストラリア人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r>
              <a:rPr lang="ja-JP" altLang="en-US" sz="2600" dirty="0">
                <a:solidFill>
                  <a:schemeClr val="tx1"/>
                </a:solidFill>
              </a:rPr>
              <a:t>外国人参加者は</a:t>
            </a:r>
            <a:r>
              <a:rPr lang="en-US" altLang="ja-JP" sz="2600" dirty="0">
                <a:solidFill>
                  <a:schemeClr val="tx1"/>
                </a:solidFill>
              </a:rPr>
              <a:t>25</a:t>
            </a:r>
            <a:r>
              <a:rPr lang="ja-JP" altLang="en-US" sz="2600" dirty="0">
                <a:solidFill>
                  <a:schemeClr val="tx1"/>
                </a:solidFill>
              </a:rPr>
              <a:t>％</a:t>
            </a:r>
            <a:endParaRPr lang="en-US" altLang="ja-JP" sz="2600" dirty="0">
              <a:solidFill>
                <a:schemeClr val="tx1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2870429" y="2882695"/>
            <a:ext cx="1106719" cy="52356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5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マスターズ認知率調査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30" name="コンテンツ プレースホルダー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287075"/>
              </p:ext>
            </p:extLst>
          </p:nvPr>
        </p:nvGraphicFramePr>
        <p:xfrm>
          <a:off x="1493950" y="2711834"/>
          <a:ext cx="8388405" cy="3733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371062" y="1931313"/>
            <a:ext cx="1095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ワールドマスターズゲームという大会を知っていますか？</a:t>
            </a:r>
          </a:p>
        </p:txBody>
      </p:sp>
    </p:spTree>
    <p:extLst>
      <p:ext uri="{BB962C8B-B14F-4D97-AF65-F5344CB8AC3E}">
        <p14:creationId xmlns:p14="http://schemas.microsoft.com/office/powerpoint/2010/main" val="26670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参加者ＵＰのメカニズム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852219"/>
          </a:xfrm>
        </p:spPr>
        <p:txBody>
          <a:bodyPr>
            <a:normAutofit fontScale="55000" lnSpcReduction="20000"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  <a:latin typeface="+mj-ea"/>
                <a:ea typeface="+mj-ea"/>
              </a:rPr>
              <a:t>国内の認知率</a:t>
            </a:r>
            <a:r>
              <a:rPr kumimoji="1" lang="ja-JP" altLang="en-US" sz="4400" b="1" dirty="0" smtClean="0">
                <a:solidFill>
                  <a:schemeClr val="tx1"/>
                </a:solidFill>
                <a:latin typeface="+mj-ea"/>
                <a:ea typeface="+mj-ea"/>
              </a:rPr>
              <a:t>ＵＰ</a:t>
            </a:r>
            <a:r>
              <a:rPr kumimoji="1" lang="ja-JP" altLang="en-US" sz="4400" dirty="0" smtClean="0">
                <a:solidFill>
                  <a:schemeClr val="tx1"/>
                </a:solidFill>
                <a:latin typeface="+mj-ea"/>
                <a:ea typeface="+mj-ea"/>
              </a:rPr>
              <a:t>：現在</a:t>
            </a:r>
            <a:r>
              <a:rPr kumimoji="1" lang="en-US" altLang="ja-JP" sz="44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ja-JP" altLang="en-US" sz="4400" dirty="0" smtClean="0">
                <a:solidFill>
                  <a:schemeClr val="tx1"/>
                </a:solidFill>
                <a:latin typeface="+mj-ea"/>
                <a:ea typeface="+mj-ea"/>
              </a:rPr>
              <a:t>％</a:t>
            </a:r>
            <a:endParaRPr lang="en-US" altLang="ja-JP" sz="4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kumimoji="1" lang="ja-JP" altLang="en-US" sz="3600" dirty="0" smtClean="0">
                <a:solidFill>
                  <a:schemeClr val="tx1"/>
                </a:solidFill>
                <a:latin typeface="+mj-ea"/>
                <a:ea typeface="+mj-ea"/>
              </a:rPr>
              <a:t>知らなければ、参加しようとは思わない</a:t>
            </a:r>
            <a:endParaRPr kumimoji="1" lang="en-US" altLang="ja-JP" sz="3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kumimoji="1" lang="en-US" altLang="ja-JP" sz="3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3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4400" dirty="0" smtClean="0">
                <a:solidFill>
                  <a:schemeClr val="tx1"/>
                </a:solidFill>
                <a:latin typeface="+mj-ea"/>
                <a:ea typeface="+mj-ea"/>
              </a:rPr>
              <a:t>認知率</a:t>
            </a:r>
            <a:r>
              <a:rPr lang="ja-JP" altLang="en-US" sz="4400" b="1" dirty="0" smtClean="0">
                <a:solidFill>
                  <a:schemeClr val="tx1"/>
                </a:solidFill>
                <a:latin typeface="+mj-ea"/>
                <a:ea typeface="+mj-ea"/>
              </a:rPr>
              <a:t>ＵＰ</a:t>
            </a:r>
            <a:endParaRPr lang="en-US" altLang="ja-JP" sz="4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38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3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+mj-ea"/>
                <a:ea typeface="+mj-ea"/>
              </a:rPr>
              <a:t>好感度</a:t>
            </a:r>
            <a:r>
              <a:rPr lang="ja-JP" altLang="en-US" sz="4400" b="1" dirty="0" smtClean="0">
                <a:solidFill>
                  <a:schemeClr val="tx1"/>
                </a:solidFill>
                <a:latin typeface="+mj-ea"/>
                <a:ea typeface="+mj-ea"/>
              </a:rPr>
              <a:t>ＵＰ</a:t>
            </a:r>
            <a:endParaRPr lang="en-US" altLang="ja-JP" sz="4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lang="en-US" altLang="ja-JP" sz="3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lang="en-US" altLang="ja-JP" sz="38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lang="en-US" altLang="ja-JP" sz="3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4400" dirty="0" smtClean="0">
                <a:solidFill>
                  <a:schemeClr val="tx1"/>
                </a:solidFill>
                <a:latin typeface="+mj-ea"/>
                <a:ea typeface="+mj-ea"/>
              </a:rPr>
              <a:t>参加者数</a:t>
            </a:r>
            <a:r>
              <a:rPr lang="ja-JP" altLang="en-US" sz="4400" b="1" dirty="0" smtClean="0">
                <a:solidFill>
                  <a:schemeClr val="tx1"/>
                </a:solidFill>
                <a:latin typeface="+mj-ea"/>
                <a:ea typeface="+mj-ea"/>
              </a:rPr>
              <a:t>ＵＰ</a:t>
            </a:r>
            <a:endParaRPr lang="en-US" altLang="ja-JP" sz="4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274320" lvl="1" indent="0">
              <a:buNone/>
            </a:pPr>
            <a:endParaRPr kumimoji="1" lang="ja-JP" altLang="en-US" sz="2600" dirty="0">
              <a:solidFill>
                <a:schemeClr val="tx1"/>
              </a:solidFill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1764299" y="2676218"/>
            <a:ext cx="1106719" cy="52356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1764299" y="4047203"/>
            <a:ext cx="1106719" cy="52356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1764300" y="5334000"/>
            <a:ext cx="1106719" cy="52356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2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実施プラン</a:t>
            </a:r>
            <a:r>
              <a:rPr kumimoji="1" lang="en-US" altLang="ja-JP" sz="2400" dirty="0">
                <a:solidFill>
                  <a:schemeClr val="tx1"/>
                </a:solidFill>
              </a:rPr>
              <a:t/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参加大学</a:t>
            </a:r>
            <a:r>
              <a:rPr lang="ja-JP" altLang="en-US" dirty="0">
                <a:solidFill>
                  <a:schemeClr val="tx1"/>
                </a:solidFill>
              </a:rPr>
              <a:t>＆運営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2653048"/>
            <a:ext cx="9363198" cy="3527089"/>
          </a:xfrm>
        </p:spPr>
        <p:txBody>
          <a:bodyPr/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現在大学祭でバンドコンサートを実施している　全国</a:t>
            </a:r>
            <a:r>
              <a:rPr kumimoji="1" lang="en-US" altLang="ja-JP" sz="3200" dirty="0">
                <a:solidFill>
                  <a:schemeClr val="tx1"/>
                </a:solidFill>
              </a:rPr>
              <a:t>100</a:t>
            </a:r>
            <a:r>
              <a:rPr kumimoji="1" lang="ja-JP" altLang="en-US" sz="3200" dirty="0">
                <a:solidFill>
                  <a:schemeClr val="tx1"/>
                </a:solidFill>
              </a:rPr>
              <a:t>大学を予定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100</a:t>
            </a:r>
            <a:r>
              <a:rPr lang="ja-JP" altLang="en-US" sz="2800" dirty="0">
                <a:solidFill>
                  <a:schemeClr val="tx1"/>
                </a:solidFill>
              </a:rPr>
              <a:t>大学の大学祭実行委員会を組織する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実施プラン</a:t>
            </a:r>
            <a:r>
              <a:rPr kumimoji="1" lang="en-US" altLang="ja-JP" sz="2400" dirty="0">
                <a:solidFill>
                  <a:schemeClr val="tx1"/>
                </a:solidFill>
              </a:rPr>
              <a:t/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パートナー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2506663"/>
            <a:ext cx="8595360" cy="4351337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メジャーレコード会社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Ex</a:t>
            </a:r>
            <a:r>
              <a:rPr lang="ja-JP" altLang="en-US" sz="2400" dirty="0" smtClean="0">
                <a:solidFill>
                  <a:schemeClr val="tx1"/>
                </a:solidFill>
              </a:rPr>
              <a:t>）ソニー</a:t>
            </a:r>
            <a:r>
              <a:rPr lang="ja-JP" altLang="en-US" sz="2400" dirty="0">
                <a:solidFill>
                  <a:schemeClr val="tx1"/>
                </a:solidFill>
              </a:rPr>
              <a:t>ミュージック</a:t>
            </a:r>
            <a:r>
              <a:rPr lang="ja-JP" altLang="en-US" sz="2400" dirty="0" smtClean="0">
                <a:solidFill>
                  <a:schemeClr val="tx1"/>
                </a:solidFill>
              </a:rPr>
              <a:t>、</a:t>
            </a:r>
            <a:r>
              <a:rPr lang="ja-JP" altLang="en-US" sz="2400" dirty="0">
                <a:solidFill>
                  <a:schemeClr val="tx1"/>
                </a:solidFill>
              </a:rPr>
              <a:t>エーベックス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在阪</a:t>
            </a:r>
            <a:r>
              <a:rPr lang="ja-JP" altLang="en-US" sz="3200" dirty="0" smtClean="0">
                <a:solidFill>
                  <a:schemeClr val="tx1"/>
                </a:solidFill>
              </a:rPr>
              <a:t>テレビ局（ラジオ局）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Ex</a:t>
            </a:r>
            <a:r>
              <a:rPr lang="ja-JP" altLang="en-US" sz="2400" dirty="0">
                <a:solidFill>
                  <a:schemeClr val="tx1"/>
                </a:solidFill>
              </a:rPr>
              <a:t>）毎日放送</a:t>
            </a:r>
            <a:r>
              <a:rPr lang="en-US" altLang="ja-JP" sz="2400" dirty="0">
                <a:solidFill>
                  <a:schemeClr val="tx1"/>
                </a:solidFill>
              </a:rPr>
              <a:t>(MBS)</a:t>
            </a:r>
            <a:r>
              <a:rPr lang="ja-JP" altLang="en-US" sz="2400" dirty="0" err="1">
                <a:solidFill>
                  <a:schemeClr val="tx1"/>
                </a:solidFill>
              </a:rPr>
              <a:t>、</a:t>
            </a:r>
            <a:r>
              <a:rPr lang="ja-JP" altLang="en-US" sz="2400" dirty="0">
                <a:solidFill>
                  <a:schemeClr val="tx1"/>
                </a:solidFill>
              </a:rPr>
              <a:t>朝日放送</a:t>
            </a:r>
            <a:r>
              <a:rPr lang="en-US" altLang="ja-JP" sz="2400" dirty="0">
                <a:solidFill>
                  <a:schemeClr val="tx1"/>
                </a:solidFill>
              </a:rPr>
              <a:t>(ABC</a:t>
            </a:r>
            <a:r>
              <a:rPr lang="en-US" altLang="ja-JP" sz="2400" dirty="0" smtClean="0">
                <a:solidFill>
                  <a:schemeClr val="tx1"/>
                </a:solidFill>
              </a:rPr>
              <a:t>)</a:t>
            </a:r>
            <a:r>
              <a:rPr lang="ja-JP" altLang="en-US" sz="2400" dirty="0" smtClean="0">
                <a:solidFill>
                  <a:schemeClr val="tx1"/>
                </a:solidFill>
              </a:rPr>
              <a:t>な</a:t>
            </a:r>
            <a:r>
              <a:rPr lang="ja-JP" altLang="en-US" sz="2400" dirty="0">
                <a:solidFill>
                  <a:schemeClr val="tx1"/>
                </a:solidFill>
              </a:rPr>
              <a:t>ど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>
                <a:solidFill>
                  <a:schemeClr val="tx1"/>
                </a:solidFill>
              </a:rPr>
              <a:t>実施プラン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募集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1872" y="2429302"/>
            <a:ext cx="8595360" cy="3575713"/>
          </a:xfrm>
        </p:spPr>
        <p:txBody>
          <a:bodyPr/>
          <a:lstStyle/>
          <a:p>
            <a:r>
              <a:rPr lang="ja-JP" altLang="en-US" sz="3200" dirty="0">
                <a:solidFill>
                  <a:schemeClr val="tx1"/>
                </a:solidFill>
              </a:rPr>
              <a:t>募集</a:t>
            </a:r>
            <a:r>
              <a:rPr kumimoji="1" lang="ja-JP" altLang="en-US" sz="3200" dirty="0">
                <a:solidFill>
                  <a:schemeClr val="tx1"/>
                </a:solidFill>
              </a:rPr>
              <a:t>期間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lvl="1"/>
            <a:r>
              <a:rPr kumimoji="1" lang="en-US" altLang="ja-JP" sz="2800" dirty="0">
                <a:solidFill>
                  <a:schemeClr val="tx1"/>
                </a:solidFill>
              </a:rPr>
              <a:t>2018</a:t>
            </a:r>
            <a:r>
              <a:rPr kumimoji="1" lang="ja-JP" altLang="en-US" sz="2800" dirty="0">
                <a:solidFill>
                  <a:schemeClr val="tx1"/>
                </a:solidFill>
              </a:rPr>
              <a:t>年</a:t>
            </a:r>
            <a:r>
              <a:rPr kumimoji="1" lang="en-US" altLang="ja-JP" sz="2800" dirty="0">
                <a:solidFill>
                  <a:schemeClr val="tx1"/>
                </a:solidFill>
              </a:rPr>
              <a:t>4</a:t>
            </a:r>
            <a:r>
              <a:rPr kumimoji="1" lang="ja-JP" altLang="en-US" sz="2800" dirty="0">
                <a:solidFill>
                  <a:schemeClr val="tx1"/>
                </a:solidFill>
              </a:rPr>
              <a:t>月～</a:t>
            </a:r>
            <a:r>
              <a:rPr kumimoji="1" lang="en-US" altLang="ja-JP" sz="2800" dirty="0">
                <a:solidFill>
                  <a:schemeClr val="tx1"/>
                </a:solidFill>
              </a:rPr>
              <a:t>8</a:t>
            </a:r>
            <a:r>
              <a:rPr kumimoji="1" lang="ja-JP" altLang="en-US" sz="2800" dirty="0">
                <a:solidFill>
                  <a:schemeClr val="tx1"/>
                </a:solidFill>
              </a:rPr>
              <a:t>月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募集方法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lvl="1"/>
            <a:r>
              <a:rPr lang="ja-JP" altLang="en-US" sz="2800" dirty="0">
                <a:solidFill>
                  <a:schemeClr val="tx1"/>
                </a:solidFill>
              </a:rPr>
              <a:t>各大学の実行委員会に委託する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2575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TM03457515[[fn=ビュー]]</Template>
  <TotalTime>5399</TotalTime>
  <Words>475</Words>
  <Application>Microsoft Office PowerPoint</Application>
  <PresentationFormat>ワイド画面</PresentationFormat>
  <Paragraphs>133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ＭＳ Ｐゴシック</vt:lpstr>
      <vt:lpstr>ＭＳ ゴシック</vt:lpstr>
      <vt:lpstr>Arial</vt:lpstr>
      <vt:lpstr>Calibri</vt:lpstr>
      <vt:lpstr>Century Schoolbook</vt:lpstr>
      <vt:lpstr>Wingdings 2</vt:lpstr>
      <vt:lpstr>View</vt:lpstr>
      <vt:lpstr>全国100大学祭縦断企画　　　　　　　　　　　　　　　関西ワールドマスターズゲームズ2021　応援ソングコンテスト</vt:lpstr>
      <vt:lpstr>概要</vt:lpstr>
      <vt:lpstr>目的</vt:lpstr>
      <vt:lpstr>参加者を増加させる仕組み</vt:lpstr>
      <vt:lpstr>マスターズ認知率調査</vt:lpstr>
      <vt:lpstr>参加者ＵＰのメカニズム</vt:lpstr>
      <vt:lpstr>実施プラン 参加大学＆運営</vt:lpstr>
      <vt:lpstr>実施プラン パートナー</vt:lpstr>
      <vt:lpstr>実施プラン 募集</vt:lpstr>
      <vt:lpstr>コンテスト実施方法 １次審査</vt:lpstr>
      <vt:lpstr>コンテスト実施方法 2次審査</vt:lpstr>
      <vt:lpstr>コンテスト実施方法 決勝大会</vt:lpstr>
      <vt:lpstr>本企画の長所 優れた応援ソングを作ることができる</vt:lpstr>
      <vt:lpstr>本企画の長所 費用対効果抜群</vt:lpstr>
      <vt:lpstr>Feasibility Study① 100大学集めることはできるのか？</vt:lpstr>
      <vt:lpstr>Feasibility Study② 参加したい学生バンドマンは本当にいるのか？ </vt:lpstr>
      <vt:lpstr>Feasibility study③ パートナーの協力は得られるのか？</vt:lpstr>
      <vt:lpstr>Feasibility Study③ レコード会社の協力は得られる！</vt:lpstr>
      <vt:lpstr>Feasibility Study③ テレビ局（ラジオ局）の協力は得られる！</vt:lpstr>
      <vt:lpstr>ご清聴ありがとうございました！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全国100大学祭横断企画　　　　　　　　　　　　　　　関西ワールドマスターズゲームズ2021　応援ソングコンテスト</dc:title>
  <dc:creator>降矢昌孝</dc:creator>
  <cp:lastModifiedBy>g1514523</cp:lastModifiedBy>
  <cp:revision>109</cp:revision>
  <cp:lastPrinted>2016-12-20T03:53:35Z</cp:lastPrinted>
  <dcterms:created xsi:type="dcterms:W3CDTF">2016-11-21T14:58:39Z</dcterms:created>
  <dcterms:modified xsi:type="dcterms:W3CDTF">2017-01-26T04:06:16Z</dcterms:modified>
</cp:coreProperties>
</file>