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9" r:id="rId3"/>
    <p:sldId id="264" r:id="rId4"/>
    <p:sldId id="305" r:id="rId5"/>
    <p:sldId id="307" r:id="rId6"/>
    <p:sldId id="308" r:id="rId7"/>
    <p:sldId id="302" r:id="rId8"/>
    <p:sldId id="309" r:id="rId9"/>
    <p:sldId id="300" r:id="rId10"/>
    <p:sldId id="285" r:id="rId11"/>
    <p:sldId id="310" r:id="rId12"/>
    <p:sldId id="313" r:id="rId13"/>
    <p:sldId id="314" r:id="rId14"/>
    <p:sldId id="312" r:id="rId15"/>
    <p:sldId id="289" r:id="rId16"/>
  </p:sldIdLst>
  <p:sldSz cx="9144000" cy="6858000" type="screen4x3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86" autoAdjust="0"/>
  </p:normalViewPr>
  <p:slideViewPr>
    <p:cSldViewPr snapToGrid="0" snapToObjects="1">
      <p:cViewPr>
        <p:scale>
          <a:sx n="75" d="100"/>
          <a:sy n="75" d="100"/>
        </p:scale>
        <p:origin x="-360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E433FE-D596-0B4A-B895-D534B17A57B7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E4062E4E-C780-384D-8787-E0C760AF8EAD}">
      <dgm:prSet phldrT="[テキスト]" custT="1"/>
      <dgm:spPr/>
      <dgm:t>
        <a:bodyPr/>
        <a:lstStyle/>
        <a:p>
          <a:r>
            <a:rPr kumimoji="1" lang="en-US" altLang="ja-JP" sz="3600" dirty="0" smtClean="0"/>
            <a:t>Olym2020</a:t>
          </a:r>
          <a:endParaRPr kumimoji="1" lang="ja-JP" altLang="en-US" sz="3600" dirty="0"/>
        </a:p>
      </dgm:t>
    </dgm:pt>
    <dgm:pt modelId="{12E25C9A-11AC-E14C-A4F8-BB115B5239FD}" type="parTrans" cxnId="{EDB60EDB-F719-5046-B55D-59BD323C1FEC}">
      <dgm:prSet/>
      <dgm:spPr/>
      <dgm:t>
        <a:bodyPr/>
        <a:lstStyle/>
        <a:p>
          <a:endParaRPr kumimoji="1" lang="ja-JP" altLang="en-US"/>
        </a:p>
      </dgm:t>
    </dgm:pt>
    <dgm:pt modelId="{CA33C51B-F4D7-AA49-B085-BBB75D8CA9D9}" type="sibTrans" cxnId="{EDB60EDB-F719-5046-B55D-59BD323C1FEC}">
      <dgm:prSet/>
      <dgm:spPr/>
      <dgm:t>
        <a:bodyPr/>
        <a:lstStyle/>
        <a:p>
          <a:endParaRPr kumimoji="1" lang="ja-JP" altLang="en-US"/>
        </a:p>
      </dgm:t>
    </dgm:pt>
    <dgm:pt modelId="{08A82F32-BF25-4F87-B821-0BA4152BB7F5}">
      <dgm:prSet phldrT="[テキスト]"/>
      <dgm:spPr/>
      <dgm:t>
        <a:bodyPr/>
        <a:lstStyle/>
        <a:p>
          <a:r>
            <a:rPr kumimoji="1" lang="en-US" altLang="ja-JP" smtClean="0"/>
            <a:t>WMG2021</a:t>
          </a:r>
          <a:endParaRPr kumimoji="1" lang="ja-JP" altLang="en-US" dirty="0"/>
        </a:p>
      </dgm:t>
    </dgm:pt>
    <dgm:pt modelId="{12D9775A-9040-4F3F-8CE4-0610F281F942}" type="parTrans" cxnId="{3127F56B-B6E7-43FC-9A12-431F448D0165}">
      <dgm:prSet/>
      <dgm:spPr/>
      <dgm:t>
        <a:bodyPr/>
        <a:lstStyle/>
        <a:p>
          <a:endParaRPr kumimoji="1" lang="ja-JP" altLang="en-US"/>
        </a:p>
      </dgm:t>
    </dgm:pt>
    <dgm:pt modelId="{0082E858-9A98-4AD2-BFD8-90E5AEB6860F}" type="sibTrans" cxnId="{3127F56B-B6E7-43FC-9A12-431F448D0165}">
      <dgm:prSet/>
      <dgm:spPr/>
      <dgm:t>
        <a:bodyPr/>
        <a:lstStyle/>
        <a:p>
          <a:endParaRPr kumimoji="1" lang="ja-JP" altLang="en-US"/>
        </a:p>
      </dgm:t>
    </dgm:pt>
    <dgm:pt modelId="{EEE6C978-1C94-C34D-8BDC-D418117A81B9}" type="pres">
      <dgm:prSet presAssocID="{19E433FE-D596-0B4A-B895-D534B17A57B7}" presName="arrowDiagram" presStyleCnt="0">
        <dgm:presLayoutVars>
          <dgm:chMax val="5"/>
          <dgm:dir/>
          <dgm:resizeHandles val="exact"/>
        </dgm:presLayoutVars>
      </dgm:prSet>
      <dgm:spPr/>
    </dgm:pt>
    <dgm:pt modelId="{FD6565C1-03F8-E74C-85BB-87821D7B6884}" type="pres">
      <dgm:prSet presAssocID="{19E433FE-D596-0B4A-B895-D534B17A57B7}" presName="arrow" presStyleLbl="bgShp" presStyleIdx="0" presStyleCnt="1" custLinFactNeighborX="-4560" custLinFactNeighborY="-3117"/>
      <dgm:spPr/>
    </dgm:pt>
    <dgm:pt modelId="{FA269B79-D465-463B-908F-68AF2BD92C08}" type="pres">
      <dgm:prSet presAssocID="{19E433FE-D596-0B4A-B895-D534B17A57B7}" presName="arrowDiagram2" presStyleCnt="0"/>
      <dgm:spPr/>
    </dgm:pt>
    <dgm:pt modelId="{C542A9F8-B4FC-428A-96C8-FC4A6211FB8B}" type="pres">
      <dgm:prSet presAssocID="{E4062E4E-C780-384D-8787-E0C760AF8EAD}" presName="bullet2a" presStyleLbl="node1" presStyleIdx="0" presStyleCnt="2" custLinFactX="-44664" custLinFactNeighborX="-100000" custLinFactNeighborY="62006"/>
      <dgm:spPr/>
    </dgm:pt>
    <dgm:pt modelId="{06F873A3-832C-445B-AC0F-87CB4B61D632}" type="pres">
      <dgm:prSet presAssocID="{E4062E4E-C780-384D-8787-E0C760AF8EAD}" presName="textBox2a" presStyleLbl="revTx" presStyleIdx="0" presStyleCnt="2" custLinFactNeighborX="34525" custLinFactNeighborY="-9602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DB09252-6E23-40AC-92DE-595E154366DA}" type="pres">
      <dgm:prSet presAssocID="{08A82F32-BF25-4F87-B821-0BA4152BB7F5}" presName="bullet2b" presStyleLbl="node1" presStyleIdx="1" presStyleCnt="2" custLinFactX="191023" custLinFactNeighborX="200000" custLinFactNeighborY="-45398"/>
      <dgm:spPr/>
    </dgm:pt>
    <dgm:pt modelId="{3D8C17C7-2589-47E4-9B9E-33D041EEED32}" type="pres">
      <dgm:prSet presAssocID="{08A82F32-BF25-4F87-B821-0BA4152BB7F5}" presName="textBox2b" presStyleLbl="revTx" presStyleIdx="1" presStyleCnt="2" custLinFactNeighborX="27205" custLinFactNeighborY="-3243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05989752-9DE5-401C-AC0D-3D29C05FCD07}" type="presOf" srcId="{08A82F32-BF25-4F87-B821-0BA4152BB7F5}" destId="{3D8C17C7-2589-47E4-9B9E-33D041EEED32}" srcOrd="0" destOrd="0" presId="urn:microsoft.com/office/officeart/2005/8/layout/arrow2"/>
    <dgm:cxn modelId="{EDB60EDB-F719-5046-B55D-59BD323C1FEC}" srcId="{19E433FE-D596-0B4A-B895-D534B17A57B7}" destId="{E4062E4E-C780-384D-8787-E0C760AF8EAD}" srcOrd="0" destOrd="0" parTransId="{12E25C9A-11AC-E14C-A4F8-BB115B5239FD}" sibTransId="{CA33C51B-F4D7-AA49-B085-BBB75D8CA9D9}"/>
    <dgm:cxn modelId="{A794DE72-90F8-41AC-9F57-AE3287440A0C}" type="presOf" srcId="{E4062E4E-C780-384D-8787-E0C760AF8EAD}" destId="{06F873A3-832C-445B-AC0F-87CB4B61D632}" srcOrd="0" destOrd="0" presId="urn:microsoft.com/office/officeart/2005/8/layout/arrow2"/>
    <dgm:cxn modelId="{3127F56B-B6E7-43FC-9A12-431F448D0165}" srcId="{19E433FE-D596-0B4A-B895-D534B17A57B7}" destId="{08A82F32-BF25-4F87-B821-0BA4152BB7F5}" srcOrd="1" destOrd="0" parTransId="{12D9775A-9040-4F3F-8CE4-0610F281F942}" sibTransId="{0082E858-9A98-4AD2-BFD8-90E5AEB6860F}"/>
    <dgm:cxn modelId="{EDDA22F0-EC25-3E42-AEED-5079827488E5}" type="presOf" srcId="{19E433FE-D596-0B4A-B895-D534B17A57B7}" destId="{EEE6C978-1C94-C34D-8BDC-D418117A81B9}" srcOrd="0" destOrd="0" presId="urn:microsoft.com/office/officeart/2005/8/layout/arrow2"/>
    <dgm:cxn modelId="{1320C566-56C0-7A47-9E53-38576176EE30}" type="presParOf" srcId="{EEE6C978-1C94-C34D-8BDC-D418117A81B9}" destId="{FD6565C1-03F8-E74C-85BB-87821D7B6884}" srcOrd="0" destOrd="0" presId="urn:microsoft.com/office/officeart/2005/8/layout/arrow2"/>
    <dgm:cxn modelId="{B7173A62-3BAA-4244-9952-1C9B2353C7C1}" type="presParOf" srcId="{EEE6C978-1C94-C34D-8BDC-D418117A81B9}" destId="{FA269B79-D465-463B-908F-68AF2BD92C08}" srcOrd="1" destOrd="0" presId="urn:microsoft.com/office/officeart/2005/8/layout/arrow2"/>
    <dgm:cxn modelId="{D532317E-ACED-4C7D-9788-9D6BF52A7A66}" type="presParOf" srcId="{FA269B79-D465-463B-908F-68AF2BD92C08}" destId="{C542A9F8-B4FC-428A-96C8-FC4A6211FB8B}" srcOrd="0" destOrd="0" presId="urn:microsoft.com/office/officeart/2005/8/layout/arrow2"/>
    <dgm:cxn modelId="{CB419C9F-AA94-4280-A64C-4A503EDEBCD5}" type="presParOf" srcId="{FA269B79-D465-463B-908F-68AF2BD92C08}" destId="{06F873A3-832C-445B-AC0F-87CB4B61D632}" srcOrd="1" destOrd="0" presId="urn:microsoft.com/office/officeart/2005/8/layout/arrow2"/>
    <dgm:cxn modelId="{7F72CF13-E718-4B0F-B30C-9F1E22EA5DEB}" type="presParOf" srcId="{FA269B79-D465-463B-908F-68AF2BD92C08}" destId="{6DB09252-6E23-40AC-92DE-595E154366DA}" srcOrd="2" destOrd="0" presId="urn:microsoft.com/office/officeart/2005/8/layout/arrow2"/>
    <dgm:cxn modelId="{DA8F8CA7-DD03-4F0D-BB85-7CA196F3EF86}" type="presParOf" srcId="{FA269B79-D465-463B-908F-68AF2BD92C08}" destId="{3D8C17C7-2589-47E4-9B9E-33D041EEED32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565C1-03F8-E74C-85BB-87821D7B6884}">
      <dsp:nvSpPr>
        <dsp:cNvPr id="0" name=""/>
        <dsp:cNvSpPr/>
      </dsp:nvSpPr>
      <dsp:spPr>
        <a:xfrm>
          <a:off x="0" y="0"/>
          <a:ext cx="7470142" cy="466883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4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42A9F8-B4FC-428A-96C8-FC4A6211FB8B}">
      <dsp:nvSpPr>
        <dsp:cNvPr id="0" name=""/>
        <dsp:cNvSpPr/>
      </dsp:nvSpPr>
      <dsp:spPr>
        <a:xfrm>
          <a:off x="1597567" y="2706635"/>
          <a:ext cx="261454" cy="2614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F873A3-832C-445B-AC0F-87CB4B61D632}">
      <dsp:nvSpPr>
        <dsp:cNvPr id="0" name=""/>
        <dsp:cNvSpPr/>
      </dsp:nvSpPr>
      <dsp:spPr>
        <a:xfrm>
          <a:off x="2944723" y="760875"/>
          <a:ext cx="2427796" cy="199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540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600" kern="1200" dirty="0" smtClean="0"/>
            <a:t>Olym2020</a:t>
          </a:r>
          <a:endParaRPr kumimoji="1" lang="ja-JP" altLang="en-US" sz="3600" kern="1200" dirty="0"/>
        </a:p>
      </dsp:txBody>
      <dsp:txXfrm>
        <a:off x="2944723" y="760875"/>
        <a:ext cx="2427796" cy="1993594"/>
      </dsp:txXfrm>
    </dsp:sp>
    <dsp:sp modelId="{6DB09252-6E23-40AC-92DE-595E154366DA}">
      <dsp:nvSpPr>
        <dsp:cNvPr id="0" name=""/>
        <dsp:cNvSpPr/>
      </dsp:nvSpPr>
      <dsp:spPr>
        <a:xfrm>
          <a:off x="6137518" y="1150485"/>
          <a:ext cx="448208" cy="4482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8C17C7-2589-47E4-9B9E-33D041EEED32}">
      <dsp:nvSpPr>
        <dsp:cNvPr id="0" name=""/>
        <dsp:cNvSpPr/>
      </dsp:nvSpPr>
      <dsp:spPr>
        <a:xfrm>
          <a:off x="5269506" y="575606"/>
          <a:ext cx="2427796" cy="3090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496" tIns="0" rIns="0" bIns="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700" kern="1200" smtClean="0"/>
            <a:t>WMG2021</a:t>
          </a:r>
          <a:endParaRPr kumimoji="1" lang="ja-JP" altLang="en-US" sz="3700" kern="1200" dirty="0"/>
        </a:p>
      </dsp:txBody>
      <dsp:txXfrm>
        <a:off x="5269506" y="575606"/>
        <a:ext cx="2427796" cy="3090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5106C-FB52-4BD5-A8A7-BE372F78620E}" type="datetimeFigureOut">
              <a:rPr kumimoji="1" lang="ja-JP" altLang="en-US" smtClean="0"/>
              <a:t>2017/1/25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2D1A-81C0-4C19-90AA-AD0397DB99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2748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61A31-40D6-4780-9EC9-F533DB3F3290}" type="datetimeFigureOut">
              <a:rPr kumimoji="1" lang="ja-JP" altLang="en-US" smtClean="0"/>
              <a:t>2017/1/25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4688" y="4689475"/>
            <a:ext cx="5392737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75BDB-5288-42DE-A4DE-D152800356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589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75BDB-5288-42DE-A4DE-D1528003567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938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216C5678-EE20-4FA5-88E2-6E0BD67A2E26}" type="datetime1">
              <a:rPr lang="en-US" smtClean="0"/>
              <a:t>1/25/2017</a:t>
            </a:fld>
            <a:endParaRPr lang="en-US" dirty="0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29" name="スライド番号プレースホルダー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正方形/長方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正方形/長方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正方形/長方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986D-6BE9-4264-908F-02DB36FD8D6C}" type="datetime1">
              <a:rPr lang="en-US" smtClean="0"/>
              <a:t>1/25/2017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986D-6BE9-4264-908F-02DB36FD8D6C}" type="datetime1">
              <a:rPr lang="en-US" smtClean="0"/>
              <a:t>1/25/2017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二等辺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09CAEA93-55E7-4DA9-90C2-089A26EEFEC4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正方形/長方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1/25/2017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1/25/2017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二等辺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1/25/2017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直線コネクタ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二等辺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986D-6BE9-4264-908F-02DB36FD8D6C}" type="datetime1">
              <a:rPr lang="en-US" smtClean="0"/>
              <a:t>1/25/2017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二等辺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1/25/2017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二等辺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プレースホルダー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0C4986D-6BE9-4264-908F-02DB36FD8D6C}" type="datetime1">
              <a:rPr lang="en-US" smtClean="0"/>
              <a:t>1/25/2017</a:t>
            </a:fld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直線コネクタ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直線コネクタ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二等辺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1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1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1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39329"/>
            <a:ext cx="9286875" cy="690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71600" y="940205"/>
            <a:ext cx="7211860" cy="2930337"/>
          </a:xfrm>
          <a:solidFill>
            <a:schemeClr val="bg1">
              <a:alpha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ja-JP" altLang="ja-JP" sz="16600" dirty="0" smtClean="0">
                <a:solidFill>
                  <a:srgbClr val="0070C0"/>
                </a:solidFill>
                <a:effectLst/>
                <a:latin typeface="HGS行書体" panose="03000600000000000000" pitchFamily="66" charset="-128"/>
                <a:ea typeface="HGS行書体" panose="03000600000000000000" pitchFamily="66" charset="-128"/>
              </a:rPr>
              <a:t>波</a:t>
            </a:r>
            <a:r>
              <a:rPr lang="ja-JP" altLang="ja-JP" sz="11500" dirty="0" smtClean="0">
                <a:solidFill>
                  <a:srgbClr val="0070C0"/>
                </a:solidFill>
                <a:effectLst/>
                <a:latin typeface="HGS行書体" panose="03000600000000000000" pitchFamily="66" charset="-128"/>
                <a:ea typeface="HGS行書体" panose="03000600000000000000" pitchFamily="66" charset="-128"/>
              </a:rPr>
              <a:t>道</a:t>
            </a:r>
            <a:r>
              <a:rPr lang="ja-JP" altLang="en-US" sz="8900" dirty="0" smtClean="0">
                <a:solidFill>
                  <a:srgbClr val="0070C0"/>
                </a:solidFill>
                <a:effectLst/>
                <a:latin typeface="HGS行書体" panose="03000600000000000000" pitchFamily="66" charset="-128"/>
                <a:ea typeface="HGS行書体" panose="03000600000000000000" pitchFamily="66" charset="-128"/>
              </a:rPr>
              <a:t>巡</a:t>
            </a:r>
            <a:r>
              <a:rPr lang="ja-JP" altLang="en-US" sz="8000" dirty="0" smtClean="0">
                <a:solidFill>
                  <a:srgbClr val="0070C0"/>
                </a:solidFill>
                <a:effectLst/>
                <a:latin typeface="HGS行書体" panose="03000600000000000000" pitchFamily="66" charset="-128"/>
                <a:ea typeface="HGS行書体" panose="03000600000000000000" pitchFamily="66" charset="-128"/>
              </a:rPr>
              <a:t>り</a:t>
            </a:r>
            <a:r>
              <a:rPr lang="ja-JP" altLang="en-US" sz="5400" dirty="0" smtClean="0">
                <a:solidFill>
                  <a:srgbClr val="0070C0"/>
                </a:solidFill>
              </a:rPr>
              <a:t>の提案</a:t>
            </a:r>
            <a:r>
              <a:rPr lang="en-US" altLang="ja-JP" sz="5400" dirty="0" smtClean="0">
                <a:solidFill>
                  <a:srgbClr val="00B0F0"/>
                </a:solidFill>
                <a:effectLst/>
              </a:rPr>
              <a:t/>
            </a:r>
            <a:br>
              <a:rPr lang="en-US" altLang="ja-JP" sz="5400" dirty="0" smtClean="0">
                <a:solidFill>
                  <a:srgbClr val="00B0F0"/>
                </a:solidFill>
                <a:effectLst/>
              </a:rPr>
            </a:br>
            <a:r>
              <a:rPr lang="en-US" altLang="ja-JP" sz="3600" dirty="0" smtClean="0">
                <a:solidFill>
                  <a:srgbClr val="C00000"/>
                </a:solidFill>
                <a:effectLst/>
              </a:rPr>
              <a:t>WMG2021</a:t>
            </a:r>
            <a:r>
              <a:rPr lang="ja-JP" altLang="en-US" sz="3600" dirty="0">
                <a:solidFill>
                  <a:srgbClr val="C00000"/>
                </a:solidFill>
              </a:rPr>
              <a:t>後</a:t>
            </a:r>
            <a:r>
              <a:rPr lang="ja-JP" altLang="en-US" sz="3600" dirty="0" smtClean="0">
                <a:solidFill>
                  <a:srgbClr val="C00000"/>
                </a:solidFill>
              </a:rPr>
              <a:t>のレガシー構築に向けて</a:t>
            </a:r>
            <a:endParaRPr kumimoji="1" lang="ja-JP" altLang="en-US" sz="3600" spc="-300" dirty="0">
              <a:solidFill>
                <a:srgbClr val="C0000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403301" y="4734654"/>
            <a:ext cx="6400800" cy="1585586"/>
          </a:xfrm>
        </p:spPr>
        <p:txBody>
          <a:bodyPr>
            <a:normAutofit fontScale="55000" lnSpcReduction="20000"/>
          </a:bodyPr>
          <a:lstStyle/>
          <a:p>
            <a:r>
              <a:rPr kumimoji="1" lang="ja-JP" altLang="en-US" sz="4800" dirty="0" smtClean="0">
                <a:solidFill>
                  <a:srgbClr val="FFFF00"/>
                </a:solidFill>
              </a:rPr>
              <a:t>武知実波・吾妻果歩</a:t>
            </a:r>
            <a:endParaRPr kumimoji="1" lang="en-US" altLang="ja-JP" sz="4800" dirty="0" smtClean="0">
              <a:solidFill>
                <a:srgbClr val="FFFF00"/>
              </a:solidFill>
            </a:endParaRPr>
          </a:p>
          <a:p>
            <a:r>
              <a:rPr kumimoji="1" lang="ja-JP" altLang="en-US" sz="4800" dirty="0" smtClean="0">
                <a:solidFill>
                  <a:srgbClr val="FFFF00"/>
                </a:solidFill>
              </a:rPr>
              <a:t>相原昂星・狭山　俊</a:t>
            </a:r>
            <a:endParaRPr kumimoji="1" lang="en-US" altLang="ja-JP" sz="4800" dirty="0" smtClean="0">
              <a:solidFill>
                <a:srgbClr val="FFFF00"/>
              </a:solidFill>
            </a:endParaRPr>
          </a:p>
          <a:p>
            <a:r>
              <a:rPr lang="ja-JP" altLang="en-US" sz="5100" dirty="0">
                <a:solidFill>
                  <a:srgbClr val="FFFF00"/>
                </a:solidFill>
              </a:rPr>
              <a:t>徳島</a:t>
            </a:r>
            <a:r>
              <a:rPr lang="ja-JP" altLang="en-US" sz="5100" dirty="0" smtClean="0">
                <a:solidFill>
                  <a:srgbClr val="FFFF00"/>
                </a:solidFill>
              </a:rPr>
              <a:t>大学</a:t>
            </a:r>
            <a:r>
              <a:rPr lang="en-US" altLang="ja-JP" sz="5100" dirty="0" smtClean="0">
                <a:solidFill>
                  <a:srgbClr val="FFFF00"/>
                </a:solidFill>
              </a:rPr>
              <a:t/>
            </a:r>
            <a:br>
              <a:rPr lang="en-US" altLang="ja-JP" sz="5100" dirty="0" smtClean="0">
                <a:solidFill>
                  <a:srgbClr val="FFFF00"/>
                </a:solidFill>
              </a:rPr>
            </a:br>
            <a:r>
              <a:rPr lang="ja-JP" altLang="en-US" sz="5100" dirty="0" smtClean="0">
                <a:solidFill>
                  <a:srgbClr val="FFFF00"/>
                </a:solidFill>
              </a:rPr>
              <a:t>スポーツ社会学研究室</a:t>
            </a:r>
            <a:r>
              <a:rPr kumimoji="1" lang="ja-JP" altLang="en-US" sz="4800" dirty="0" smtClean="0">
                <a:solidFill>
                  <a:srgbClr val="FFFF00"/>
                </a:solidFill>
              </a:rPr>
              <a:t>　</a:t>
            </a:r>
            <a:endParaRPr kumimoji="1" lang="ja-JP" altLang="en-US" sz="4800" dirty="0">
              <a:solidFill>
                <a:srgbClr val="FFFF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04372" y="2932740"/>
            <a:ext cx="339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2"/>
                </a:solidFill>
              </a:rPr>
              <a:t>  </a:t>
            </a:r>
            <a:r>
              <a:rPr kumimoji="1" lang="en-US" altLang="ja-JP" dirty="0" smtClean="0">
                <a:solidFill>
                  <a:srgbClr val="0070C0"/>
                </a:solidFill>
              </a:rPr>
              <a:t>NA  </a:t>
            </a:r>
            <a:r>
              <a:rPr kumimoji="1" lang="ja-JP" altLang="en-US" dirty="0" smtClean="0">
                <a:solidFill>
                  <a:srgbClr val="0070C0"/>
                </a:solidFill>
              </a:rPr>
              <a:t>　　　　　</a:t>
            </a:r>
            <a:r>
              <a:rPr kumimoji="1" lang="en-US" altLang="ja-JP" dirty="0" smtClean="0">
                <a:solidFill>
                  <a:srgbClr val="0070C0"/>
                </a:solidFill>
              </a:rPr>
              <a:t>MI</a:t>
            </a:r>
            <a:r>
              <a:rPr kumimoji="1" lang="ja-JP" altLang="en-US" dirty="0" smtClean="0">
                <a:solidFill>
                  <a:srgbClr val="0070C0"/>
                </a:solidFill>
              </a:rPr>
              <a:t> </a:t>
            </a:r>
            <a:r>
              <a:rPr kumimoji="1" lang="en-US" altLang="ja-JP" dirty="0" smtClean="0">
                <a:solidFill>
                  <a:srgbClr val="0070C0"/>
                </a:solidFill>
              </a:rPr>
              <a:t>CHI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98222" y="954401"/>
            <a:ext cx="4607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spc="-15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行書体" panose="03000609000000000000" pitchFamily="65" charset="-128"/>
                <a:ea typeface="HG行書体" panose="03000609000000000000" pitchFamily="65" charset="-128"/>
              </a:rPr>
              <a:t>し</a:t>
            </a:r>
            <a:r>
              <a:rPr kumimoji="1" lang="ja-JP" altLang="en-US" sz="3600" b="1" spc="-15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行書体" panose="03000609000000000000" pitchFamily="65" charset="-128"/>
                <a:ea typeface="HG行書体" panose="03000609000000000000" pitchFamily="65" charset="-128"/>
              </a:rPr>
              <a:t>わ</a:t>
            </a:r>
            <a:r>
              <a:rPr kumimoji="1" lang="ja-JP" altLang="en-US" sz="4400" b="1" spc="-15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行書体" panose="03000609000000000000" pitchFamily="65" charset="-128"/>
                <a:ea typeface="HG行書体" panose="03000609000000000000" pitchFamily="65" charset="-128"/>
              </a:rPr>
              <a:t>し</a:t>
            </a:r>
            <a:r>
              <a:rPr kumimoji="1" lang="ja-JP" altLang="en-US" sz="3600" b="1" spc="-15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行書体" panose="03000609000000000000" pitchFamily="65" charset="-128"/>
                <a:ea typeface="HG行書体" panose="03000609000000000000" pitchFamily="65" charset="-128"/>
              </a:rPr>
              <a:t>わ </a:t>
            </a:r>
            <a:r>
              <a:rPr kumimoji="1" lang="ja-JP" altLang="en-US" sz="4400" b="1" spc="-15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行書体" panose="03000609000000000000" pitchFamily="65" charset="-128"/>
                <a:ea typeface="HG行書体" panose="03000609000000000000" pitchFamily="65" charset="-128"/>
              </a:rPr>
              <a:t>す</a:t>
            </a:r>
            <a:r>
              <a:rPr kumimoji="1" lang="ja-JP" altLang="en-US" sz="4000" b="1" spc="-15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行書体" panose="03000609000000000000" pitchFamily="65" charset="-128"/>
                <a:ea typeface="HG行書体" panose="03000609000000000000" pitchFamily="65" charset="-128"/>
              </a:rPr>
              <a:t>ぽ</a:t>
            </a:r>
            <a:r>
              <a:rPr kumimoji="1" lang="ja-JP" altLang="en-US" sz="3600" b="1" spc="-15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行書体" panose="03000609000000000000" pitchFamily="65" charset="-128"/>
                <a:ea typeface="HG行書体" panose="03000609000000000000" pitchFamily="65" charset="-128"/>
              </a:rPr>
              <a:t>ーつ</a:t>
            </a:r>
            <a:endParaRPr kumimoji="1" lang="ja-JP" altLang="en-US" sz="4400" b="1" spc="-3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行書体" panose="03000609000000000000" pitchFamily="65" charset="-128"/>
              <a:ea typeface="HG行書体" panose="03000609000000000000" pitchFamily="65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13" y="4746990"/>
            <a:ext cx="1476127" cy="147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98" y="4746990"/>
            <a:ext cx="1422314" cy="147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1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457200" y="202593"/>
            <a:ext cx="8229600" cy="931738"/>
          </a:xfrm>
        </p:spPr>
        <p:txBody>
          <a:bodyPr>
            <a:normAutofit/>
          </a:bodyPr>
          <a:lstStyle/>
          <a:p>
            <a:pPr lvl="0"/>
            <a:r>
              <a:rPr kumimoji="1" lang="ja-JP" altLang="en-US" dirty="0" smtClean="0">
                <a:latin typeface="+mn-ea"/>
                <a:ea typeface="+mn-ea"/>
              </a:rPr>
              <a:t>施策提言　　</a:t>
            </a:r>
            <a:r>
              <a:rPr kumimoji="1" lang="en-US" altLang="ja-JP" dirty="0" smtClean="0">
                <a:latin typeface="+mn-ea"/>
                <a:ea typeface="+mn-ea"/>
              </a:rPr>
              <a:t>WMG2021 </a:t>
            </a:r>
            <a:r>
              <a:rPr kumimoji="1" lang="ja-JP" altLang="en-US" dirty="0" smtClean="0">
                <a:latin typeface="+mn-ea"/>
                <a:ea typeface="+mn-ea"/>
              </a:rPr>
              <a:t>に向けて</a:t>
            </a:r>
            <a:endParaRPr kumimoji="1" lang="ja-JP" altLang="en-US" dirty="0">
              <a:latin typeface="+mn-ea"/>
              <a:ea typeface="+mn-ea"/>
            </a:endParaRPr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37312"/>
            <a:ext cx="686780" cy="475463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968893" y="6473836"/>
            <a:ext cx="340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Faculty of Integrated Arts and Sciences</a:t>
            </a:r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62547" y="6210569"/>
            <a:ext cx="327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Tokushima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University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57200" y="1328592"/>
            <a:ext cx="82296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ja-JP" altLang="en-US" sz="3200" dirty="0" smtClean="0"/>
              <a:t>し</a:t>
            </a:r>
            <a:r>
              <a:rPr lang="ja-JP" altLang="en-US" sz="2400" dirty="0" smtClean="0"/>
              <a:t>わ</a:t>
            </a:r>
            <a:r>
              <a:rPr lang="ja-JP" altLang="en-US" sz="3200" dirty="0" smtClean="0"/>
              <a:t>し</a:t>
            </a:r>
            <a:r>
              <a:rPr lang="ja-JP" altLang="en-US" sz="2400" dirty="0" smtClean="0"/>
              <a:t>わ</a:t>
            </a:r>
            <a:r>
              <a:rPr lang="ja-JP" altLang="en-US" sz="3200" dirty="0" smtClean="0"/>
              <a:t>す</a:t>
            </a:r>
            <a:r>
              <a:rPr lang="ja-JP" altLang="en-US" sz="2400" dirty="0" err="1" smtClean="0"/>
              <a:t>ぽ</a:t>
            </a:r>
            <a:r>
              <a:rPr lang="ja-JP" altLang="en-US" sz="2400" dirty="0" smtClean="0"/>
              <a:t>ー</a:t>
            </a:r>
            <a:r>
              <a:rPr lang="ja-JP" altLang="en-US" sz="2400" dirty="0" err="1" smtClean="0"/>
              <a:t>つ</a:t>
            </a:r>
            <a:r>
              <a:rPr lang="ja-JP" altLang="en-US" sz="3200" dirty="0" smtClean="0"/>
              <a:t>ボランティアの結成</a:t>
            </a:r>
            <a:endParaRPr lang="en-US" altLang="ja-JP" sz="3200" dirty="0" smtClean="0"/>
          </a:p>
          <a:p>
            <a:pPr lvl="0"/>
            <a:r>
              <a:rPr lang="ja-JP" altLang="en-US" sz="3200" dirty="0" smtClean="0"/>
              <a:t>　　</a:t>
            </a:r>
            <a:endParaRPr lang="en-US" altLang="ja-JP" sz="3200" dirty="0" smtClean="0"/>
          </a:p>
          <a:p>
            <a:pPr lvl="0"/>
            <a:endParaRPr lang="en-US" altLang="ja-JP" sz="32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ja-JP" altLang="en-US" sz="3200" dirty="0" smtClean="0"/>
              <a:t>「し</a:t>
            </a:r>
            <a:r>
              <a:rPr lang="ja-JP" altLang="en-US" sz="2400" dirty="0" smtClean="0"/>
              <a:t>わ</a:t>
            </a:r>
            <a:r>
              <a:rPr lang="ja-JP" altLang="en-US" sz="3200" dirty="0" smtClean="0"/>
              <a:t>し</a:t>
            </a:r>
            <a:r>
              <a:rPr lang="ja-JP" altLang="en-US" sz="2400" dirty="0" smtClean="0"/>
              <a:t>わ</a:t>
            </a:r>
            <a:r>
              <a:rPr lang="ja-JP" altLang="en-US" sz="3200" dirty="0" smtClean="0"/>
              <a:t>す</a:t>
            </a:r>
            <a:r>
              <a:rPr lang="ja-JP" altLang="en-US" sz="2400" dirty="0" err="1" smtClean="0"/>
              <a:t>ぽ</a:t>
            </a:r>
            <a:r>
              <a:rPr lang="ja-JP" altLang="en-US" sz="2400" dirty="0" smtClean="0"/>
              <a:t>ー</a:t>
            </a:r>
            <a:r>
              <a:rPr lang="ja-JP" altLang="en-US" sz="2400" dirty="0" err="1" smtClean="0"/>
              <a:t>つ</a:t>
            </a:r>
            <a:r>
              <a:rPr lang="ja-JP" altLang="ja-JP" sz="3200" dirty="0" smtClean="0"/>
              <a:t>波</a:t>
            </a:r>
            <a:r>
              <a:rPr lang="ja-JP" altLang="ja-JP" sz="3200" dirty="0"/>
              <a:t>道」としてブランド化</a:t>
            </a:r>
            <a:endParaRPr lang="en-US" altLang="ja-JP" sz="3200" dirty="0"/>
          </a:p>
          <a:p>
            <a:pPr lvl="0"/>
            <a:r>
              <a:rPr lang="ja-JP" altLang="en-US" sz="3200" dirty="0"/>
              <a:t>　　　⇒　</a:t>
            </a:r>
            <a:r>
              <a:rPr lang="ja-JP" altLang="en-US" sz="3200" dirty="0" smtClean="0"/>
              <a:t>波道秘帳スタンプ・クーポン</a:t>
            </a:r>
            <a:endParaRPr lang="en-US" altLang="ja-JP" sz="3200" dirty="0" smtClean="0"/>
          </a:p>
          <a:p>
            <a:pPr lvl="0"/>
            <a:r>
              <a:rPr lang="ja-JP" altLang="en-US" sz="3200" dirty="0"/>
              <a:t>　</a:t>
            </a:r>
            <a:r>
              <a:rPr lang="ja-JP" altLang="en-US" sz="3200" dirty="0" smtClean="0"/>
              <a:t>　　</a:t>
            </a:r>
            <a:r>
              <a:rPr lang="ja-JP" altLang="en-US" sz="3200" dirty="0"/>
              <a:t>　</a:t>
            </a:r>
            <a:r>
              <a:rPr lang="ja-JP" altLang="en-US" sz="3200" dirty="0" smtClean="0"/>
              <a:t>　</a:t>
            </a:r>
            <a:r>
              <a:rPr lang="ja-JP" altLang="en-US" sz="3200" dirty="0"/>
              <a:t> </a:t>
            </a:r>
            <a:r>
              <a:rPr lang="ja-JP" altLang="en-US" sz="3200" dirty="0" smtClean="0"/>
              <a:t>波道</a:t>
            </a:r>
            <a:r>
              <a:rPr lang="en-US" altLang="ja-JP" sz="3200" dirty="0" smtClean="0"/>
              <a:t>WEB</a:t>
            </a:r>
          </a:p>
          <a:p>
            <a:pPr lvl="0"/>
            <a:endParaRPr lang="en-US" altLang="ja-JP" sz="3200" dirty="0"/>
          </a:p>
          <a:p>
            <a:pPr lvl="0"/>
            <a:r>
              <a:rPr lang="en-US" altLang="ja-JP" sz="3200" dirty="0" smtClean="0"/>
              <a:t>1</a:t>
            </a:r>
            <a:r>
              <a:rPr lang="ja-JP" altLang="en-US" sz="3200" dirty="0" err="1" smtClean="0"/>
              <a:t>．</a:t>
            </a:r>
            <a:r>
              <a:rPr lang="ja-JP" altLang="en-US" sz="3200" dirty="0" smtClean="0"/>
              <a:t>し</a:t>
            </a:r>
            <a:r>
              <a:rPr lang="ja-JP" altLang="en-US" sz="2400" dirty="0" smtClean="0"/>
              <a:t>わ</a:t>
            </a:r>
            <a:r>
              <a:rPr lang="ja-JP" altLang="en-US" sz="3200" dirty="0" smtClean="0"/>
              <a:t>し</a:t>
            </a:r>
            <a:r>
              <a:rPr lang="ja-JP" altLang="en-US" sz="2400" dirty="0" smtClean="0"/>
              <a:t>わ</a:t>
            </a:r>
            <a:r>
              <a:rPr lang="ja-JP" altLang="en-US" sz="3200" dirty="0" smtClean="0"/>
              <a:t>す</a:t>
            </a:r>
            <a:r>
              <a:rPr lang="ja-JP" altLang="en-US" sz="2400" dirty="0" err="1" smtClean="0"/>
              <a:t>ぽ</a:t>
            </a:r>
            <a:r>
              <a:rPr lang="ja-JP" altLang="en-US" sz="2400" dirty="0" smtClean="0"/>
              <a:t>ー</a:t>
            </a:r>
            <a:r>
              <a:rPr lang="ja-JP" altLang="en-US" sz="2400" dirty="0" err="1" smtClean="0"/>
              <a:t>つ</a:t>
            </a:r>
            <a:r>
              <a:rPr lang="ja-JP" altLang="en-US" sz="3200" dirty="0" smtClean="0"/>
              <a:t>体験ツアープログラム</a:t>
            </a:r>
            <a:endParaRPr lang="en-US" altLang="ja-JP" sz="3200" dirty="0" smtClean="0"/>
          </a:p>
          <a:p>
            <a:pPr lvl="0"/>
            <a:r>
              <a:rPr lang="ja-JP" altLang="en-US" sz="3200" dirty="0"/>
              <a:t>　</a:t>
            </a:r>
            <a:r>
              <a:rPr lang="ja-JP" altLang="en-US" sz="3200" dirty="0" smtClean="0"/>
              <a:t>　　⇒</a:t>
            </a:r>
            <a:r>
              <a:rPr lang="ja-JP" altLang="en-US" sz="3200" dirty="0"/>
              <a:t>　</a:t>
            </a:r>
            <a:r>
              <a:rPr lang="ja-JP" altLang="en-US" sz="3200" dirty="0" smtClean="0"/>
              <a:t>滞在型スポーツ文化ツアー</a:t>
            </a:r>
            <a:endParaRPr lang="en-US" altLang="ja-JP" sz="3200" dirty="0"/>
          </a:p>
          <a:p>
            <a:pPr lvl="0"/>
            <a:endParaRPr lang="en-US" altLang="ja-JP" sz="3200" dirty="0" smtClean="0"/>
          </a:p>
          <a:p>
            <a:pPr lvl="0"/>
            <a:endParaRPr lang="en-US" altLang="ja-JP" sz="3200" dirty="0" smtClean="0"/>
          </a:p>
          <a:p>
            <a:endParaRPr lang="en-US" altLang="ja-JP" sz="3200" dirty="0" smtClean="0"/>
          </a:p>
          <a:p>
            <a:pPr lvl="0"/>
            <a:endParaRPr lang="ja-JP" altLang="ja-JP" sz="3200" dirty="0"/>
          </a:p>
          <a:p>
            <a:pPr marL="514350" lvl="0" indent="-514350">
              <a:buFont typeface="+mj-lt"/>
              <a:buAutoNum type="arabicPeriod"/>
            </a:pPr>
            <a:endParaRPr lang="ja-JP" altLang="ja-JP" sz="3200" dirty="0"/>
          </a:p>
        </p:txBody>
      </p:sp>
    </p:spTree>
    <p:extLst>
      <p:ext uri="{BB962C8B-B14F-4D97-AF65-F5344CB8AC3E}">
        <p14:creationId xmlns:p14="http://schemas.microsoft.com/office/powerpoint/2010/main" val="10542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320666"/>
            <a:ext cx="8229600" cy="1752600"/>
          </a:xfrm>
        </p:spPr>
        <p:txBody>
          <a:bodyPr>
            <a:normAutofit fontScale="90000"/>
          </a:bodyPr>
          <a:lstStyle/>
          <a:p>
            <a:pPr marL="514350" lvl="0" indent="-514350"/>
            <a:r>
              <a:rPr lang="en-US" altLang="ja-JP" sz="2700" dirty="0" smtClean="0"/>
              <a:t>WMG2021 </a:t>
            </a:r>
            <a:r>
              <a:rPr lang="ja-JP" altLang="en-US" sz="2700" dirty="0" smtClean="0"/>
              <a:t>に向けて</a:t>
            </a:r>
            <a:r>
              <a:rPr lang="en-US" altLang="ja-JP" sz="2700" dirty="0" smtClean="0"/>
              <a:t/>
            </a:r>
            <a:br>
              <a:rPr lang="en-US" altLang="ja-JP" sz="2700" dirty="0" smtClean="0"/>
            </a:br>
            <a:r>
              <a:rPr lang="ja-JP" altLang="en-US" sz="3100" dirty="0" err="1" smtClean="0">
                <a:solidFill>
                  <a:srgbClr val="FF0000"/>
                </a:solidFill>
              </a:rPr>
              <a:t>し</a:t>
            </a:r>
            <a:r>
              <a:rPr lang="ja-JP" altLang="en-US" sz="1800" dirty="0" err="1" smtClean="0">
                <a:solidFill>
                  <a:srgbClr val="FF0000"/>
                </a:solidFill>
              </a:rPr>
              <a:t>わ</a:t>
            </a:r>
            <a:r>
              <a:rPr lang="ja-JP" altLang="en-US" sz="3100" dirty="0" err="1" smtClean="0">
                <a:solidFill>
                  <a:srgbClr val="FF0000"/>
                </a:solidFill>
              </a:rPr>
              <a:t>し</a:t>
            </a:r>
            <a:r>
              <a:rPr lang="ja-JP" altLang="en-US" sz="1800" dirty="0" err="1" smtClean="0">
                <a:solidFill>
                  <a:srgbClr val="FF0000"/>
                </a:solidFill>
              </a:rPr>
              <a:t>わ</a:t>
            </a:r>
            <a:r>
              <a:rPr lang="ja-JP" altLang="en-US" sz="3100" dirty="0">
                <a:solidFill>
                  <a:srgbClr val="FF0000"/>
                </a:solidFill>
              </a:rPr>
              <a:t>スポーツボランティアの結成</a:t>
            </a:r>
            <a:r>
              <a:rPr lang="en-US" altLang="ja-JP" sz="3100" dirty="0">
                <a:solidFill>
                  <a:srgbClr val="FF0000"/>
                </a:solidFill>
              </a:rPr>
              <a:t/>
            </a:r>
            <a:br>
              <a:rPr lang="en-US" altLang="ja-JP" sz="3100" dirty="0">
                <a:solidFill>
                  <a:srgbClr val="FF0000"/>
                </a:solidFill>
              </a:rPr>
            </a:br>
            <a:r>
              <a:rPr lang="ja-JP" altLang="en-US" sz="2700" dirty="0"/>
              <a:t>　　　</a:t>
            </a:r>
            <a:r>
              <a:rPr lang="ja-JP" altLang="en-US" sz="2700" dirty="0" smtClean="0"/>
              <a:t>　⇒</a:t>
            </a:r>
            <a:r>
              <a:rPr lang="ja-JP" altLang="en-US" sz="2700" dirty="0"/>
              <a:t>　</a:t>
            </a:r>
            <a:r>
              <a:rPr lang="ja-JP" altLang="en-US" sz="2700" dirty="0" smtClean="0"/>
              <a:t>新たな地域大会</a:t>
            </a:r>
            <a:r>
              <a:rPr lang="ja-JP" altLang="en-US" sz="2700" dirty="0"/>
              <a:t>・イベントの共有の契機</a:t>
            </a:r>
            <a:r>
              <a:rPr lang="en-US" altLang="ja-JP" dirty="0"/>
              <a:t/>
            </a: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5549900" y="1591597"/>
            <a:ext cx="3365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問題</a:t>
            </a:r>
            <a:r>
              <a:rPr kumimoji="1" lang="en-US" altLang="ja-JP" dirty="0" smtClean="0"/>
              <a:t>】</a:t>
            </a:r>
          </a:p>
          <a:p>
            <a:r>
              <a:rPr kumimoji="1" lang="ja-JP" altLang="en-US" dirty="0" smtClean="0"/>
              <a:t>　地域ごとに個別のスポーツ大会・イベントが行われているが、地域間のつながりが薄く、</a:t>
            </a:r>
            <a:r>
              <a:rPr kumimoji="1" lang="ja-JP" altLang="en-US" u="wavy" dirty="0">
                <a:uFill>
                  <a:solidFill>
                    <a:srgbClr val="FF0000"/>
                  </a:solidFill>
                </a:uFill>
              </a:rPr>
              <a:t>タコツボ</a:t>
            </a:r>
            <a:r>
              <a:rPr kumimoji="1" lang="ja-JP" altLang="en-US" u="wavy" dirty="0" smtClean="0">
                <a:uFill>
                  <a:solidFill>
                    <a:srgbClr val="FF0000"/>
                  </a:solidFill>
                </a:uFill>
              </a:rPr>
              <a:t>化</a:t>
            </a:r>
            <a:r>
              <a:rPr kumimoji="1" lang="ja-JP" altLang="en-US" dirty="0" smtClean="0"/>
              <a:t>している。</a:t>
            </a:r>
            <a:endParaRPr kumimoji="1" lang="ja-JP" altLang="en-US" dirty="0"/>
          </a:p>
        </p:txBody>
      </p:sp>
      <p:sp>
        <p:nvSpPr>
          <p:cNvPr id="132" name="下矢印 131"/>
          <p:cNvSpPr/>
          <p:nvPr/>
        </p:nvSpPr>
        <p:spPr>
          <a:xfrm>
            <a:off x="6993466" y="2934355"/>
            <a:ext cx="588434" cy="269141"/>
          </a:xfrm>
          <a:prstGeom prst="down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FF"/>
              </a:solidFill>
            </a:endParaRP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5419497" y="3258952"/>
            <a:ext cx="36263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提案</a:t>
            </a:r>
            <a:r>
              <a:rPr kumimoji="1" lang="en-US" altLang="ja-JP" dirty="0" smtClean="0"/>
              <a:t>】</a:t>
            </a:r>
          </a:p>
          <a:p>
            <a:r>
              <a:rPr kumimoji="1" lang="en-US" altLang="ja-JP" dirty="0" smtClean="0"/>
              <a:t>WMG2021 </a:t>
            </a:r>
            <a:r>
              <a:rPr kumimoji="1" lang="ja-JP" altLang="en-US" dirty="0" smtClean="0"/>
              <a:t>の</a:t>
            </a:r>
            <a:endParaRPr kumimoji="1" lang="en-US" altLang="ja-JP" dirty="0" smtClean="0"/>
          </a:p>
          <a:p>
            <a:r>
              <a:rPr kumimoji="1" lang="ja-JP" altLang="en-US" sz="2400" dirty="0" smtClean="0"/>
              <a:t>「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し</a:t>
            </a:r>
            <a:r>
              <a:rPr kumimoji="1" lang="ja-JP" altLang="en-US" sz="1600" dirty="0" smtClean="0">
                <a:solidFill>
                  <a:srgbClr val="FF0000"/>
                </a:solidFill>
              </a:rPr>
              <a:t>わ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し</a:t>
            </a:r>
            <a:r>
              <a:rPr kumimoji="1" lang="ja-JP" altLang="en-US" sz="1600" dirty="0" smtClean="0">
                <a:solidFill>
                  <a:srgbClr val="FF0000"/>
                </a:solidFill>
              </a:rPr>
              <a:t>わ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スポーツボランティア</a:t>
            </a:r>
            <a:r>
              <a:rPr kumimoji="1" lang="ja-JP" altLang="en-US" sz="2400" dirty="0" smtClean="0"/>
              <a:t>」を結成し、地域や種目を超えたつながりを強める</a:t>
            </a:r>
            <a:endParaRPr kumimoji="1" lang="en-US" altLang="ja-JP" sz="2400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（体験したことのない他地域のスポーツも体験できようにする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→</a:t>
            </a:r>
            <a:r>
              <a:rPr kumimoji="1" lang="ja-JP" altLang="en-US" dirty="0" smtClean="0"/>
              <a:t>新たな魅力を知ることができ、地域間の交流も深めることができる）</a:t>
            </a:r>
            <a:endParaRPr kumimoji="1" lang="en-US" altLang="ja-JP" dirty="0" smtClean="0"/>
          </a:p>
        </p:txBody>
      </p:sp>
      <p:sp>
        <p:nvSpPr>
          <p:cNvPr id="134" name="大波 133"/>
          <p:cNvSpPr/>
          <p:nvPr/>
        </p:nvSpPr>
        <p:spPr>
          <a:xfrm>
            <a:off x="1379545" y="5540353"/>
            <a:ext cx="2241370" cy="575733"/>
          </a:xfrm>
          <a:prstGeom prst="wav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相互助成の意識形成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" y="1726245"/>
            <a:ext cx="5196031" cy="381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15" y="3193247"/>
            <a:ext cx="1255385" cy="43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611" y="2923201"/>
            <a:ext cx="682607" cy="70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20" y="4173482"/>
            <a:ext cx="632020" cy="65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コンテンツ プレースホルダー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6237313"/>
            <a:ext cx="585614" cy="47546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17483" y="6237463"/>
            <a:ext cx="278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Tokushima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University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4066" y="6473837"/>
            <a:ext cx="2901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Faculty of Integrated Arts and Sciences</a:t>
            </a:r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8" t="16744" r="7808" b="6046"/>
          <a:stretch/>
        </p:blipFill>
        <p:spPr>
          <a:xfrm>
            <a:off x="385008" y="783341"/>
            <a:ext cx="3582508" cy="5033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縦巻き 4"/>
          <p:cNvSpPr/>
          <p:nvPr/>
        </p:nvSpPr>
        <p:spPr>
          <a:xfrm>
            <a:off x="-574012" y="297268"/>
            <a:ext cx="5549900" cy="5913301"/>
          </a:xfrm>
          <a:prstGeom prst="verticalScroll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0412" y="265429"/>
            <a:ext cx="490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spc="-300" dirty="0" smtClean="0">
                <a:solidFill>
                  <a:srgbClr val="FF0000"/>
                </a:solidFill>
                <a:latin typeface="HG行書体" panose="03000609000000000000" pitchFamily="65" charset="-128"/>
                <a:ea typeface="HG行書体" panose="03000609000000000000" pitchFamily="65" charset="-128"/>
              </a:rPr>
              <a:t>し</a:t>
            </a:r>
            <a:r>
              <a:rPr kumimoji="1" lang="ja-JP" altLang="en-US" sz="2000" b="1" spc="-300" dirty="0" smtClean="0">
                <a:solidFill>
                  <a:srgbClr val="FF0000"/>
                </a:solidFill>
                <a:latin typeface="HG行書体" panose="03000609000000000000" pitchFamily="65" charset="-128"/>
                <a:ea typeface="HG行書体" panose="03000609000000000000" pitchFamily="65" charset="-128"/>
              </a:rPr>
              <a:t>わ</a:t>
            </a:r>
            <a:r>
              <a:rPr kumimoji="1" lang="ja-JP" altLang="en-US" sz="2800" b="1" spc="-300" dirty="0" smtClean="0">
                <a:solidFill>
                  <a:srgbClr val="FF0000"/>
                </a:solidFill>
                <a:latin typeface="HG行書体" panose="03000609000000000000" pitchFamily="65" charset="-128"/>
                <a:ea typeface="HG行書体" panose="03000609000000000000" pitchFamily="65" charset="-128"/>
              </a:rPr>
              <a:t>し</a:t>
            </a:r>
            <a:r>
              <a:rPr kumimoji="1" lang="ja-JP" altLang="en-US" sz="2000" b="1" spc="-300" dirty="0" smtClean="0">
                <a:solidFill>
                  <a:srgbClr val="FF0000"/>
                </a:solidFill>
                <a:latin typeface="HG行書体" panose="03000609000000000000" pitchFamily="65" charset="-128"/>
                <a:ea typeface="HG行書体" panose="03000609000000000000" pitchFamily="65" charset="-128"/>
              </a:rPr>
              <a:t>わ</a:t>
            </a:r>
            <a:r>
              <a:rPr kumimoji="1" lang="ja-JP" altLang="en-US" sz="2800" b="1" spc="-300" dirty="0" smtClean="0">
                <a:solidFill>
                  <a:srgbClr val="FF0000"/>
                </a:solidFill>
                <a:latin typeface="HG行書体" panose="03000609000000000000" pitchFamily="65" charset="-128"/>
                <a:ea typeface="HG行書体" panose="03000609000000000000" pitchFamily="65" charset="-128"/>
              </a:rPr>
              <a:t>す</a:t>
            </a:r>
            <a:r>
              <a:rPr kumimoji="1" lang="ja-JP" altLang="en-US" sz="2800" b="1" spc="-300" dirty="0" err="1" smtClean="0">
                <a:solidFill>
                  <a:srgbClr val="FF0000"/>
                </a:solidFill>
                <a:latin typeface="HG行書体" panose="03000609000000000000" pitchFamily="65" charset="-128"/>
                <a:ea typeface="HG行書体" panose="03000609000000000000" pitchFamily="65" charset="-128"/>
              </a:rPr>
              <a:t>ぽ</a:t>
            </a:r>
            <a:r>
              <a:rPr kumimoji="1" lang="ja-JP" altLang="en-US" sz="2800" b="1" spc="-300" dirty="0" smtClean="0">
                <a:solidFill>
                  <a:srgbClr val="FF0000"/>
                </a:solidFill>
                <a:latin typeface="HG行書体" panose="03000609000000000000" pitchFamily="65" charset="-128"/>
                <a:ea typeface="HG行書体" panose="03000609000000000000" pitchFamily="65" charset="-128"/>
              </a:rPr>
              <a:t>ー</a:t>
            </a:r>
            <a:r>
              <a:rPr kumimoji="1" lang="ja-JP" altLang="en-US" sz="2800" b="1" spc="-300" dirty="0" err="1" smtClean="0">
                <a:solidFill>
                  <a:srgbClr val="FF0000"/>
                </a:solidFill>
                <a:latin typeface="HG行書体" panose="03000609000000000000" pitchFamily="65" charset="-128"/>
                <a:ea typeface="HG行書体" panose="03000609000000000000" pitchFamily="65" charset="-128"/>
              </a:rPr>
              <a:t>つ</a:t>
            </a:r>
            <a:r>
              <a:rPr kumimoji="1" lang="ja-JP" altLang="en-US" sz="3600" b="1" spc="-300" dirty="0" err="1" smtClean="0">
                <a:solidFill>
                  <a:schemeClr val="accent1"/>
                </a:solidFill>
                <a:latin typeface="HG行書体" panose="03000609000000000000" pitchFamily="65" charset="-128"/>
                <a:ea typeface="HG行書体" panose="03000609000000000000" pitchFamily="65" charset="-128"/>
              </a:rPr>
              <a:t>波道</a:t>
            </a:r>
            <a:r>
              <a:rPr lang="ja-JP" altLang="en-US" sz="3600" b="1" spc="-300" dirty="0" err="1">
                <a:solidFill>
                  <a:schemeClr val="accent1"/>
                </a:solidFill>
                <a:latin typeface="HG行書体" panose="03000609000000000000" pitchFamily="65" charset="-128"/>
                <a:ea typeface="HG行書体" panose="03000609000000000000" pitchFamily="65" charset="-128"/>
              </a:rPr>
              <a:t>秘</a:t>
            </a:r>
            <a:r>
              <a:rPr lang="ja-JP" altLang="en-US" sz="3600" b="1" spc="-300" dirty="0" smtClean="0">
                <a:solidFill>
                  <a:schemeClr val="accent1"/>
                </a:solidFill>
                <a:latin typeface="HG行書体" panose="03000609000000000000" pitchFamily="65" charset="-128"/>
                <a:ea typeface="HG行書体" panose="03000609000000000000" pitchFamily="65" charset="-128"/>
              </a:rPr>
              <a:t>帳</a:t>
            </a:r>
            <a:endParaRPr kumimoji="1" lang="ja-JP" altLang="en-US" sz="3600" b="1" spc="-300" dirty="0">
              <a:solidFill>
                <a:srgbClr val="FF0000"/>
              </a:solidFill>
              <a:latin typeface="HG行書体" panose="03000609000000000000" pitchFamily="65" charset="-128"/>
              <a:ea typeface="HG行書体" panose="03000609000000000000" pitchFamily="65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90" y="1027414"/>
            <a:ext cx="1039490" cy="1106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r="7171"/>
          <a:stretch/>
        </p:blipFill>
        <p:spPr>
          <a:xfrm>
            <a:off x="2982433" y="4018522"/>
            <a:ext cx="1116418" cy="188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フリーフォーム 17"/>
          <p:cNvSpPr/>
          <p:nvPr/>
        </p:nvSpPr>
        <p:spPr>
          <a:xfrm>
            <a:off x="968894" y="1790699"/>
            <a:ext cx="2013539" cy="3171313"/>
          </a:xfrm>
          <a:custGeom>
            <a:avLst/>
            <a:gdLst>
              <a:gd name="connsiteX0" fmla="*/ 3091102 w 3091102"/>
              <a:gd name="connsiteY0" fmla="*/ 10820 h 4412699"/>
              <a:gd name="connsiteX1" fmla="*/ 2995409 w 3091102"/>
              <a:gd name="connsiteY1" fmla="*/ 10820 h 4412699"/>
              <a:gd name="connsiteX2" fmla="*/ 2974144 w 3091102"/>
              <a:gd name="connsiteY2" fmla="*/ 42718 h 4412699"/>
              <a:gd name="connsiteX3" fmla="*/ 2963512 w 3091102"/>
              <a:gd name="connsiteY3" fmla="*/ 74616 h 4412699"/>
              <a:gd name="connsiteX4" fmla="*/ 2920982 w 3091102"/>
              <a:gd name="connsiteY4" fmla="*/ 149044 h 4412699"/>
              <a:gd name="connsiteX5" fmla="*/ 2878451 w 3091102"/>
              <a:gd name="connsiteY5" fmla="*/ 244737 h 4412699"/>
              <a:gd name="connsiteX6" fmla="*/ 2835921 w 3091102"/>
              <a:gd name="connsiteY6" fmla="*/ 340430 h 4412699"/>
              <a:gd name="connsiteX7" fmla="*/ 2761493 w 3091102"/>
              <a:gd name="connsiteY7" fmla="*/ 393592 h 4412699"/>
              <a:gd name="connsiteX8" fmla="*/ 2697698 w 3091102"/>
              <a:gd name="connsiteY8" fmla="*/ 425490 h 4412699"/>
              <a:gd name="connsiteX9" fmla="*/ 2623270 w 3091102"/>
              <a:gd name="connsiteY9" fmla="*/ 499918 h 4412699"/>
              <a:gd name="connsiteX10" fmla="*/ 2580740 w 3091102"/>
              <a:gd name="connsiteY10" fmla="*/ 574346 h 4412699"/>
              <a:gd name="connsiteX11" fmla="*/ 2538209 w 3091102"/>
              <a:gd name="connsiteY11" fmla="*/ 638141 h 4412699"/>
              <a:gd name="connsiteX12" fmla="*/ 2516944 w 3091102"/>
              <a:gd name="connsiteY12" fmla="*/ 701937 h 4412699"/>
              <a:gd name="connsiteX13" fmla="*/ 2474414 w 3091102"/>
              <a:gd name="connsiteY13" fmla="*/ 840160 h 4412699"/>
              <a:gd name="connsiteX14" fmla="*/ 2378721 w 3091102"/>
              <a:gd name="connsiteY14" fmla="*/ 850792 h 4412699"/>
              <a:gd name="connsiteX15" fmla="*/ 2368089 w 3091102"/>
              <a:gd name="connsiteY15" fmla="*/ 893323 h 4412699"/>
              <a:gd name="connsiteX16" fmla="*/ 2346823 w 3091102"/>
              <a:gd name="connsiteY16" fmla="*/ 914588 h 4412699"/>
              <a:gd name="connsiteX17" fmla="*/ 2197968 w 3091102"/>
              <a:gd name="connsiteY17" fmla="*/ 935853 h 4412699"/>
              <a:gd name="connsiteX18" fmla="*/ 2166070 w 3091102"/>
              <a:gd name="connsiteY18" fmla="*/ 946485 h 4412699"/>
              <a:gd name="connsiteX19" fmla="*/ 2102275 w 3091102"/>
              <a:gd name="connsiteY19" fmla="*/ 999648 h 4412699"/>
              <a:gd name="connsiteX20" fmla="*/ 2070377 w 3091102"/>
              <a:gd name="connsiteY20" fmla="*/ 1020913 h 4412699"/>
              <a:gd name="connsiteX21" fmla="*/ 2006582 w 3091102"/>
              <a:gd name="connsiteY21" fmla="*/ 1084709 h 4412699"/>
              <a:gd name="connsiteX22" fmla="*/ 1942786 w 3091102"/>
              <a:gd name="connsiteY22" fmla="*/ 1105974 h 4412699"/>
              <a:gd name="connsiteX23" fmla="*/ 1910889 w 3091102"/>
              <a:gd name="connsiteY23" fmla="*/ 1127239 h 4412699"/>
              <a:gd name="connsiteX24" fmla="*/ 1847093 w 3091102"/>
              <a:gd name="connsiteY24" fmla="*/ 1137871 h 4412699"/>
              <a:gd name="connsiteX25" fmla="*/ 1825828 w 3091102"/>
              <a:gd name="connsiteY25" fmla="*/ 1159137 h 4412699"/>
              <a:gd name="connsiteX26" fmla="*/ 1730135 w 3091102"/>
              <a:gd name="connsiteY26" fmla="*/ 1180402 h 4412699"/>
              <a:gd name="connsiteX27" fmla="*/ 1666340 w 3091102"/>
              <a:gd name="connsiteY27" fmla="*/ 1222932 h 4412699"/>
              <a:gd name="connsiteX28" fmla="*/ 1645075 w 3091102"/>
              <a:gd name="connsiteY28" fmla="*/ 1254830 h 4412699"/>
              <a:gd name="connsiteX29" fmla="*/ 1613177 w 3091102"/>
              <a:gd name="connsiteY29" fmla="*/ 1276095 h 4412699"/>
              <a:gd name="connsiteX30" fmla="*/ 1602544 w 3091102"/>
              <a:gd name="connsiteY30" fmla="*/ 1329258 h 4412699"/>
              <a:gd name="connsiteX31" fmla="*/ 1570647 w 3091102"/>
              <a:gd name="connsiteY31" fmla="*/ 1435583 h 4412699"/>
              <a:gd name="connsiteX32" fmla="*/ 1549382 w 3091102"/>
              <a:gd name="connsiteY32" fmla="*/ 1467481 h 4412699"/>
              <a:gd name="connsiteX33" fmla="*/ 1528116 w 3091102"/>
              <a:gd name="connsiteY33" fmla="*/ 1552541 h 4412699"/>
              <a:gd name="connsiteX34" fmla="*/ 1506851 w 3091102"/>
              <a:gd name="connsiteY34" fmla="*/ 1605704 h 4412699"/>
              <a:gd name="connsiteX35" fmla="*/ 1485586 w 3091102"/>
              <a:gd name="connsiteY35" fmla="*/ 1680132 h 4412699"/>
              <a:gd name="connsiteX36" fmla="*/ 1464321 w 3091102"/>
              <a:gd name="connsiteY36" fmla="*/ 1733295 h 4412699"/>
              <a:gd name="connsiteX37" fmla="*/ 1453689 w 3091102"/>
              <a:gd name="connsiteY37" fmla="*/ 1765192 h 4412699"/>
              <a:gd name="connsiteX38" fmla="*/ 1443056 w 3091102"/>
              <a:gd name="connsiteY38" fmla="*/ 1807723 h 4412699"/>
              <a:gd name="connsiteX39" fmla="*/ 1389893 w 3091102"/>
              <a:gd name="connsiteY39" fmla="*/ 1882151 h 4412699"/>
              <a:gd name="connsiteX40" fmla="*/ 1304833 w 3091102"/>
              <a:gd name="connsiteY40" fmla="*/ 2009741 h 4412699"/>
              <a:gd name="connsiteX41" fmla="*/ 1230405 w 3091102"/>
              <a:gd name="connsiteY41" fmla="*/ 2073537 h 4412699"/>
              <a:gd name="connsiteX42" fmla="*/ 1177242 w 3091102"/>
              <a:gd name="connsiteY42" fmla="*/ 2137332 h 4412699"/>
              <a:gd name="connsiteX43" fmla="*/ 1145344 w 3091102"/>
              <a:gd name="connsiteY43" fmla="*/ 2201127 h 4412699"/>
              <a:gd name="connsiteX44" fmla="*/ 1092182 w 3091102"/>
              <a:gd name="connsiteY44" fmla="*/ 2243658 h 4412699"/>
              <a:gd name="connsiteX45" fmla="*/ 1070916 w 3091102"/>
              <a:gd name="connsiteY45" fmla="*/ 2275555 h 4412699"/>
              <a:gd name="connsiteX46" fmla="*/ 1039019 w 3091102"/>
              <a:gd name="connsiteY46" fmla="*/ 2286188 h 4412699"/>
              <a:gd name="connsiteX47" fmla="*/ 1007121 w 3091102"/>
              <a:gd name="connsiteY47" fmla="*/ 2307453 h 4412699"/>
              <a:gd name="connsiteX48" fmla="*/ 943326 w 3091102"/>
              <a:gd name="connsiteY48" fmla="*/ 2371248 h 4412699"/>
              <a:gd name="connsiteX49" fmla="*/ 900795 w 3091102"/>
              <a:gd name="connsiteY49" fmla="*/ 2424411 h 4412699"/>
              <a:gd name="connsiteX50" fmla="*/ 890163 w 3091102"/>
              <a:gd name="connsiteY50" fmla="*/ 2456309 h 4412699"/>
              <a:gd name="connsiteX51" fmla="*/ 868898 w 3091102"/>
              <a:gd name="connsiteY51" fmla="*/ 2498839 h 4412699"/>
              <a:gd name="connsiteX52" fmla="*/ 837000 w 3091102"/>
              <a:gd name="connsiteY52" fmla="*/ 2722123 h 4412699"/>
              <a:gd name="connsiteX53" fmla="*/ 805102 w 3091102"/>
              <a:gd name="connsiteY53" fmla="*/ 2849713 h 4412699"/>
              <a:gd name="connsiteX54" fmla="*/ 783837 w 3091102"/>
              <a:gd name="connsiteY54" fmla="*/ 2913509 h 4412699"/>
              <a:gd name="connsiteX55" fmla="*/ 773205 w 3091102"/>
              <a:gd name="connsiteY55" fmla="*/ 3126160 h 4412699"/>
              <a:gd name="connsiteX56" fmla="*/ 730675 w 3091102"/>
              <a:gd name="connsiteY56" fmla="*/ 3147425 h 4412699"/>
              <a:gd name="connsiteX57" fmla="*/ 666879 w 3091102"/>
              <a:gd name="connsiteY57" fmla="*/ 3189955 h 4412699"/>
              <a:gd name="connsiteX58" fmla="*/ 634982 w 3091102"/>
              <a:gd name="connsiteY58" fmla="*/ 3211220 h 4412699"/>
              <a:gd name="connsiteX59" fmla="*/ 592451 w 3091102"/>
              <a:gd name="connsiteY59" fmla="*/ 3275016 h 4412699"/>
              <a:gd name="connsiteX60" fmla="*/ 571186 w 3091102"/>
              <a:gd name="connsiteY60" fmla="*/ 3306913 h 4412699"/>
              <a:gd name="connsiteX61" fmla="*/ 528656 w 3091102"/>
              <a:gd name="connsiteY61" fmla="*/ 3402606 h 4412699"/>
              <a:gd name="connsiteX62" fmla="*/ 486126 w 3091102"/>
              <a:gd name="connsiteY62" fmla="*/ 3466402 h 4412699"/>
              <a:gd name="connsiteX63" fmla="*/ 390433 w 3091102"/>
              <a:gd name="connsiteY63" fmla="*/ 3540830 h 4412699"/>
              <a:gd name="connsiteX64" fmla="*/ 369168 w 3091102"/>
              <a:gd name="connsiteY64" fmla="*/ 3615258 h 4412699"/>
              <a:gd name="connsiteX65" fmla="*/ 347902 w 3091102"/>
              <a:gd name="connsiteY65" fmla="*/ 3647155 h 4412699"/>
              <a:gd name="connsiteX66" fmla="*/ 316005 w 3091102"/>
              <a:gd name="connsiteY66" fmla="*/ 3657788 h 4412699"/>
              <a:gd name="connsiteX67" fmla="*/ 273475 w 3091102"/>
              <a:gd name="connsiteY67" fmla="*/ 3710951 h 4412699"/>
              <a:gd name="connsiteX68" fmla="*/ 252209 w 3091102"/>
              <a:gd name="connsiteY68" fmla="*/ 3785378 h 4412699"/>
              <a:gd name="connsiteX69" fmla="*/ 230944 w 3091102"/>
              <a:gd name="connsiteY69" fmla="*/ 3806644 h 4412699"/>
              <a:gd name="connsiteX70" fmla="*/ 209679 w 3091102"/>
              <a:gd name="connsiteY70" fmla="*/ 3838541 h 4412699"/>
              <a:gd name="connsiteX71" fmla="*/ 199047 w 3091102"/>
              <a:gd name="connsiteY71" fmla="*/ 3870439 h 4412699"/>
              <a:gd name="connsiteX72" fmla="*/ 177782 w 3091102"/>
              <a:gd name="connsiteY72" fmla="*/ 3944867 h 4412699"/>
              <a:gd name="connsiteX73" fmla="*/ 156516 w 3091102"/>
              <a:gd name="connsiteY73" fmla="*/ 4061825 h 4412699"/>
              <a:gd name="connsiteX74" fmla="*/ 124619 w 3091102"/>
              <a:gd name="connsiteY74" fmla="*/ 4104355 h 4412699"/>
              <a:gd name="connsiteX75" fmla="*/ 113986 w 3091102"/>
              <a:gd name="connsiteY75" fmla="*/ 4231946 h 4412699"/>
              <a:gd name="connsiteX76" fmla="*/ 71456 w 3091102"/>
              <a:gd name="connsiteY76" fmla="*/ 4338271 h 4412699"/>
              <a:gd name="connsiteX77" fmla="*/ 50191 w 3091102"/>
              <a:gd name="connsiteY77" fmla="*/ 4412699 h 4412699"/>
              <a:gd name="connsiteX78" fmla="*/ 7661 w 3091102"/>
              <a:gd name="connsiteY78" fmla="*/ 4295741 h 441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091102" h="4412699">
                <a:moveTo>
                  <a:pt x="3091102" y="10820"/>
                </a:moveTo>
                <a:cubicBezTo>
                  <a:pt x="3059322" y="4464"/>
                  <a:pt x="3026595" y="-9970"/>
                  <a:pt x="2995409" y="10820"/>
                </a:cubicBezTo>
                <a:cubicBezTo>
                  <a:pt x="2984776" y="17908"/>
                  <a:pt x="2981232" y="32085"/>
                  <a:pt x="2974144" y="42718"/>
                </a:cubicBezTo>
                <a:cubicBezTo>
                  <a:pt x="2970600" y="53351"/>
                  <a:pt x="2968524" y="64591"/>
                  <a:pt x="2963512" y="74616"/>
                </a:cubicBezTo>
                <a:cubicBezTo>
                  <a:pt x="2925141" y="151360"/>
                  <a:pt x="2958274" y="55814"/>
                  <a:pt x="2920982" y="149044"/>
                </a:cubicBezTo>
                <a:cubicBezTo>
                  <a:pt x="2883023" y="243940"/>
                  <a:pt x="2919362" y="183369"/>
                  <a:pt x="2878451" y="244737"/>
                </a:cubicBezTo>
                <a:cubicBezTo>
                  <a:pt x="2867923" y="276320"/>
                  <a:pt x="2861195" y="315156"/>
                  <a:pt x="2835921" y="340430"/>
                </a:cubicBezTo>
                <a:cubicBezTo>
                  <a:pt x="2831105" y="345246"/>
                  <a:pt x="2773567" y="387555"/>
                  <a:pt x="2761493" y="393592"/>
                </a:cubicBezTo>
                <a:cubicBezTo>
                  <a:pt x="2720222" y="414228"/>
                  <a:pt x="2735786" y="391211"/>
                  <a:pt x="2697698" y="425490"/>
                </a:cubicBezTo>
                <a:cubicBezTo>
                  <a:pt x="2671619" y="448961"/>
                  <a:pt x="2638961" y="468536"/>
                  <a:pt x="2623270" y="499918"/>
                </a:cubicBezTo>
                <a:cubicBezTo>
                  <a:pt x="2559010" y="628439"/>
                  <a:pt x="2640854" y="469146"/>
                  <a:pt x="2580740" y="574346"/>
                </a:cubicBezTo>
                <a:cubicBezTo>
                  <a:pt x="2546410" y="634424"/>
                  <a:pt x="2576111" y="600241"/>
                  <a:pt x="2538209" y="638141"/>
                </a:cubicBezTo>
                <a:cubicBezTo>
                  <a:pt x="2531121" y="659406"/>
                  <a:pt x="2518973" y="679613"/>
                  <a:pt x="2516944" y="701937"/>
                </a:cubicBezTo>
                <a:cubicBezTo>
                  <a:pt x="2512810" y="747418"/>
                  <a:pt x="2536386" y="824667"/>
                  <a:pt x="2474414" y="840160"/>
                </a:cubicBezTo>
                <a:cubicBezTo>
                  <a:pt x="2443278" y="847944"/>
                  <a:pt x="2410619" y="847248"/>
                  <a:pt x="2378721" y="850792"/>
                </a:cubicBezTo>
                <a:cubicBezTo>
                  <a:pt x="2375177" y="864969"/>
                  <a:pt x="2374624" y="880253"/>
                  <a:pt x="2368089" y="893323"/>
                </a:cubicBezTo>
                <a:cubicBezTo>
                  <a:pt x="2363606" y="902289"/>
                  <a:pt x="2355419" y="909430"/>
                  <a:pt x="2346823" y="914588"/>
                </a:cubicBezTo>
                <a:cubicBezTo>
                  <a:pt x="2313950" y="934311"/>
                  <a:pt x="2199776" y="935689"/>
                  <a:pt x="2197968" y="935853"/>
                </a:cubicBezTo>
                <a:cubicBezTo>
                  <a:pt x="2187335" y="939397"/>
                  <a:pt x="2174680" y="939310"/>
                  <a:pt x="2166070" y="946485"/>
                </a:cubicBezTo>
                <a:cubicBezTo>
                  <a:pt x="2088824" y="1010856"/>
                  <a:pt x="2175410" y="975270"/>
                  <a:pt x="2102275" y="999648"/>
                </a:cubicBezTo>
                <a:cubicBezTo>
                  <a:pt x="2091642" y="1006736"/>
                  <a:pt x="2079928" y="1012423"/>
                  <a:pt x="2070377" y="1020913"/>
                </a:cubicBezTo>
                <a:cubicBezTo>
                  <a:pt x="2047900" y="1040893"/>
                  <a:pt x="2035112" y="1075199"/>
                  <a:pt x="2006582" y="1084709"/>
                </a:cubicBezTo>
                <a:cubicBezTo>
                  <a:pt x="1985317" y="1091797"/>
                  <a:pt x="1961437" y="1093540"/>
                  <a:pt x="1942786" y="1105974"/>
                </a:cubicBezTo>
                <a:cubicBezTo>
                  <a:pt x="1932154" y="1113062"/>
                  <a:pt x="1923012" y="1123198"/>
                  <a:pt x="1910889" y="1127239"/>
                </a:cubicBezTo>
                <a:cubicBezTo>
                  <a:pt x="1890437" y="1134056"/>
                  <a:pt x="1868358" y="1134327"/>
                  <a:pt x="1847093" y="1137871"/>
                </a:cubicBezTo>
                <a:cubicBezTo>
                  <a:pt x="1840005" y="1144960"/>
                  <a:pt x="1835214" y="1155617"/>
                  <a:pt x="1825828" y="1159137"/>
                </a:cubicBezTo>
                <a:cubicBezTo>
                  <a:pt x="1788535" y="1173122"/>
                  <a:pt x="1762960" y="1162166"/>
                  <a:pt x="1730135" y="1180402"/>
                </a:cubicBezTo>
                <a:cubicBezTo>
                  <a:pt x="1707794" y="1192814"/>
                  <a:pt x="1666340" y="1222932"/>
                  <a:pt x="1666340" y="1222932"/>
                </a:cubicBezTo>
                <a:cubicBezTo>
                  <a:pt x="1659252" y="1233565"/>
                  <a:pt x="1654111" y="1245794"/>
                  <a:pt x="1645075" y="1254830"/>
                </a:cubicBezTo>
                <a:cubicBezTo>
                  <a:pt x="1636039" y="1263866"/>
                  <a:pt x="1619517" y="1265000"/>
                  <a:pt x="1613177" y="1276095"/>
                </a:cubicBezTo>
                <a:cubicBezTo>
                  <a:pt x="1604211" y="1291786"/>
                  <a:pt x="1606464" y="1311616"/>
                  <a:pt x="1602544" y="1329258"/>
                </a:cubicBezTo>
                <a:cubicBezTo>
                  <a:pt x="1597591" y="1351549"/>
                  <a:pt x="1579484" y="1422328"/>
                  <a:pt x="1570647" y="1435583"/>
                </a:cubicBezTo>
                <a:cubicBezTo>
                  <a:pt x="1563559" y="1446216"/>
                  <a:pt x="1555097" y="1456051"/>
                  <a:pt x="1549382" y="1467481"/>
                </a:cubicBezTo>
                <a:cubicBezTo>
                  <a:pt x="1535347" y="1495550"/>
                  <a:pt x="1537217" y="1522206"/>
                  <a:pt x="1528116" y="1552541"/>
                </a:cubicBezTo>
                <a:cubicBezTo>
                  <a:pt x="1522632" y="1570822"/>
                  <a:pt x="1513552" y="1587833"/>
                  <a:pt x="1506851" y="1605704"/>
                </a:cubicBezTo>
                <a:cubicBezTo>
                  <a:pt x="1476136" y="1687613"/>
                  <a:pt x="1519098" y="1579598"/>
                  <a:pt x="1485586" y="1680132"/>
                </a:cubicBezTo>
                <a:cubicBezTo>
                  <a:pt x="1479550" y="1698239"/>
                  <a:pt x="1471022" y="1715424"/>
                  <a:pt x="1464321" y="1733295"/>
                </a:cubicBezTo>
                <a:cubicBezTo>
                  <a:pt x="1460386" y="1743789"/>
                  <a:pt x="1456768" y="1754416"/>
                  <a:pt x="1453689" y="1765192"/>
                </a:cubicBezTo>
                <a:cubicBezTo>
                  <a:pt x="1449674" y="1779243"/>
                  <a:pt x="1448813" y="1794291"/>
                  <a:pt x="1443056" y="1807723"/>
                </a:cubicBezTo>
                <a:cubicBezTo>
                  <a:pt x="1437351" y="1821034"/>
                  <a:pt x="1394247" y="1875620"/>
                  <a:pt x="1389893" y="1882151"/>
                </a:cubicBezTo>
                <a:cubicBezTo>
                  <a:pt x="1380190" y="1896706"/>
                  <a:pt x="1328780" y="1985794"/>
                  <a:pt x="1304833" y="2009741"/>
                </a:cubicBezTo>
                <a:cubicBezTo>
                  <a:pt x="1234426" y="2080148"/>
                  <a:pt x="1288279" y="2004088"/>
                  <a:pt x="1230405" y="2073537"/>
                </a:cubicBezTo>
                <a:cubicBezTo>
                  <a:pt x="1156398" y="2162347"/>
                  <a:pt x="1270424" y="2044150"/>
                  <a:pt x="1177242" y="2137332"/>
                </a:cubicBezTo>
                <a:cubicBezTo>
                  <a:pt x="1168594" y="2163275"/>
                  <a:pt x="1165956" y="2180515"/>
                  <a:pt x="1145344" y="2201127"/>
                </a:cubicBezTo>
                <a:cubicBezTo>
                  <a:pt x="1090071" y="2256400"/>
                  <a:pt x="1134278" y="2191039"/>
                  <a:pt x="1092182" y="2243658"/>
                </a:cubicBezTo>
                <a:cubicBezTo>
                  <a:pt x="1084199" y="2253636"/>
                  <a:pt x="1080895" y="2267572"/>
                  <a:pt x="1070916" y="2275555"/>
                </a:cubicBezTo>
                <a:cubicBezTo>
                  <a:pt x="1062164" y="2282556"/>
                  <a:pt x="1049043" y="2281176"/>
                  <a:pt x="1039019" y="2286188"/>
                </a:cubicBezTo>
                <a:cubicBezTo>
                  <a:pt x="1027589" y="2291903"/>
                  <a:pt x="1016672" y="2298963"/>
                  <a:pt x="1007121" y="2307453"/>
                </a:cubicBezTo>
                <a:cubicBezTo>
                  <a:pt x="984644" y="2327433"/>
                  <a:pt x="960007" y="2346225"/>
                  <a:pt x="943326" y="2371248"/>
                </a:cubicBezTo>
                <a:cubicBezTo>
                  <a:pt x="916500" y="2411487"/>
                  <a:pt x="931097" y="2394110"/>
                  <a:pt x="900795" y="2424411"/>
                </a:cubicBezTo>
                <a:cubicBezTo>
                  <a:pt x="897251" y="2435044"/>
                  <a:pt x="894578" y="2446007"/>
                  <a:pt x="890163" y="2456309"/>
                </a:cubicBezTo>
                <a:cubicBezTo>
                  <a:pt x="883919" y="2470877"/>
                  <a:pt x="872006" y="2483297"/>
                  <a:pt x="868898" y="2498839"/>
                </a:cubicBezTo>
                <a:cubicBezTo>
                  <a:pt x="854153" y="2572563"/>
                  <a:pt x="850449" y="2648152"/>
                  <a:pt x="837000" y="2722123"/>
                </a:cubicBezTo>
                <a:cubicBezTo>
                  <a:pt x="829158" y="2765255"/>
                  <a:pt x="816835" y="2807473"/>
                  <a:pt x="805102" y="2849713"/>
                </a:cubicBezTo>
                <a:cubicBezTo>
                  <a:pt x="799103" y="2871311"/>
                  <a:pt x="783837" y="2913509"/>
                  <a:pt x="783837" y="2913509"/>
                </a:cubicBezTo>
                <a:cubicBezTo>
                  <a:pt x="780293" y="2984393"/>
                  <a:pt x="788934" y="3056953"/>
                  <a:pt x="773205" y="3126160"/>
                </a:cubicBezTo>
                <a:cubicBezTo>
                  <a:pt x="769692" y="3141616"/>
                  <a:pt x="744266" y="3139270"/>
                  <a:pt x="730675" y="3147425"/>
                </a:cubicBezTo>
                <a:cubicBezTo>
                  <a:pt x="708759" y="3160574"/>
                  <a:pt x="688144" y="3175778"/>
                  <a:pt x="666879" y="3189955"/>
                </a:cubicBezTo>
                <a:lnTo>
                  <a:pt x="634982" y="3211220"/>
                </a:lnTo>
                <a:lnTo>
                  <a:pt x="592451" y="3275016"/>
                </a:lnTo>
                <a:lnTo>
                  <a:pt x="571186" y="3306913"/>
                </a:lnTo>
                <a:cubicBezTo>
                  <a:pt x="545880" y="3382832"/>
                  <a:pt x="562355" y="3352058"/>
                  <a:pt x="528656" y="3402606"/>
                </a:cubicBezTo>
                <a:cubicBezTo>
                  <a:pt x="511325" y="3471928"/>
                  <a:pt x="533329" y="3424444"/>
                  <a:pt x="486126" y="3466402"/>
                </a:cubicBezTo>
                <a:cubicBezTo>
                  <a:pt x="400062" y="3542903"/>
                  <a:pt x="456205" y="3518904"/>
                  <a:pt x="390433" y="3540830"/>
                </a:cubicBezTo>
                <a:cubicBezTo>
                  <a:pt x="387028" y="3554449"/>
                  <a:pt x="376792" y="3600010"/>
                  <a:pt x="369168" y="3615258"/>
                </a:cubicBezTo>
                <a:cubicBezTo>
                  <a:pt x="363453" y="3626688"/>
                  <a:pt x="357881" y="3639172"/>
                  <a:pt x="347902" y="3647155"/>
                </a:cubicBezTo>
                <a:cubicBezTo>
                  <a:pt x="339150" y="3654156"/>
                  <a:pt x="326637" y="3654244"/>
                  <a:pt x="316005" y="3657788"/>
                </a:cubicBezTo>
                <a:cubicBezTo>
                  <a:pt x="289279" y="3737962"/>
                  <a:pt x="328439" y="3642246"/>
                  <a:pt x="273475" y="3710951"/>
                </a:cubicBezTo>
                <a:cubicBezTo>
                  <a:pt x="266506" y="3719662"/>
                  <a:pt x="254757" y="3780282"/>
                  <a:pt x="252209" y="3785378"/>
                </a:cubicBezTo>
                <a:cubicBezTo>
                  <a:pt x="247726" y="3794344"/>
                  <a:pt x="237206" y="3798816"/>
                  <a:pt x="230944" y="3806644"/>
                </a:cubicBezTo>
                <a:cubicBezTo>
                  <a:pt x="222961" y="3816622"/>
                  <a:pt x="216767" y="3827909"/>
                  <a:pt x="209679" y="3838541"/>
                </a:cubicBezTo>
                <a:cubicBezTo>
                  <a:pt x="206135" y="3849174"/>
                  <a:pt x="202126" y="3859662"/>
                  <a:pt x="199047" y="3870439"/>
                </a:cubicBezTo>
                <a:cubicBezTo>
                  <a:pt x="172345" y="3963895"/>
                  <a:pt x="203274" y="3868386"/>
                  <a:pt x="177782" y="3944867"/>
                </a:cubicBezTo>
                <a:cubicBezTo>
                  <a:pt x="176546" y="3953519"/>
                  <a:pt x="166543" y="4041771"/>
                  <a:pt x="156516" y="4061825"/>
                </a:cubicBezTo>
                <a:cubicBezTo>
                  <a:pt x="148591" y="4077675"/>
                  <a:pt x="135251" y="4090178"/>
                  <a:pt x="124619" y="4104355"/>
                </a:cubicBezTo>
                <a:cubicBezTo>
                  <a:pt x="121075" y="4146885"/>
                  <a:pt x="121002" y="4189849"/>
                  <a:pt x="113986" y="4231946"/>
                </a:cubicBezTo>
                <a:cubicBezTo>
                  <a:pt x="105186" y="4284748"/>
                  <a:pt x="90387" y="4294098"/>
                  <a:pt x="71456" y="4338271"/>
                </a:cubicBezTo>
                <a:cubicBezTo>
                  <a:pt x="62302" y="4359630"/>
                  <a:pt x="55588" y="4391111"/>
                  <a:pt x="50191" y="4412699"/>
                </a:cubicBezTo>
                <a:cubicBezTo>
                  <a:pt x="-26723" y="4393471"/>
                  <a:pt x="7661" y="4416680"/>
                  <a:pt x="7661" y="4295741"/>
                </a:cubicBezTo>
              </a:path>
            </a:pathLst>
          </a:custGeom>
          <a:noFill/>
          <a:ln w="317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ハート 18"/>
          <p:cNvSpPr/>
          <p:nvPr/>
        </p:nvSpPr>
        <p:spPr>
          <a:xfrm>
            <a:off x="3108406" y="1242329"/>
            <a:ext cx="562439" cy="676356"/>
          </a:xfrm>
          <a:prstGeom prst="hear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37" y="4962012"/>
            <a:ext cx="571550" cy="670618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386390" y="837330"/>
            <a:ext cx="4480706" cy="52014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し</a:t>
            </a:r>
            <a:r>
              <a:rPr kumimoji="1" lang="ja-JP" altLang="en-US" sz="2800" dirty="0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わ</a:t>
            </a:r>
            <a:r>
              <a:rPr kumimoji="1" lang="ja-JP" altLang="en-US" sz="3600" dirty="0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し</a:t>
            </a:r>
            <a:r>
              <a:rPr kumimoji="1" lang="ja-JP" altLang="en-US" sz="2800" dirty="0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わ</a:t>
            </a:r>
            <a:r>
              <a:rPr kumimoji="1" lang="ja-JP" altLang="en-US" sz="3200" dirty="0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す</a:t>
            </a:r>
            <a:r>
              <a:rPr kumimoji="1" lang="ja-JP" altLang="en-US" sz="2800" dirty="0" err="1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ぽ</a:t>
            </a:r>
            <a:r>
              <a:rPr kumimoji="1" lang="ja-JP" altLang="en-US" sz="2800" dirty="0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ー</a:t>
            </a:r>
            <a:r>
              <a:rPr kumimoji="1" lang="ja-JP" altLang="en-US" sz="2800" dirty="0" err="1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つ</a:t>
            </a:r>
            <a:r>
              <a:rPr kumimoji="1" lang="ja-JP" altLang="en-US" sz="2400" dirty="0" smtClean="0"/>
              <a:t>　</a:t>
            </a:r>
            <a:r>
              <a:rPr kumimoji="1" lang="ja-JP" altLang="en-US" sz="28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を</a:t>
            </a:r>
            <a:endParaRPr kumimoji="1" lang="en-US" altLang="ja-JP" sz="2800" dirty="0" smtClean="0"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r>
              <a:rPr kumimoji="1" lang="ja-JP" altLang="en-US" sz="2800" dirty="0">
                <a:latin typeface="HGP明朝B" panose="02020800000000000000" pitchFamily="18" charset="-128"/>
                <a:ea typeface="HGP明朝B" panose="02020800000000000000" pitchFamily="18" charset="-128"/>
              </a:rPr>
              <a:t>　</a:t>
            </a:r>
            <a:r>
              <a:rPr kumimoji="1" lang="ja-JP" altLang="en-US" sz="28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　　　　地元の生活文化に</a:t>
            </a:r>
            <a:endParaRPr lang="en-US" altLang="ja-JP" sz="28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r>
              <a:rPr kumimoji="1" lang="ja-JP" altLang="en-US" sz="28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　　</a:t>
            </a:r>
            <a:r>
              <a:rPr kumimoji="1" lang="ja-JP" altLang="en-US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（</a:t>
            </a:r>
            <a:r>
              <a:rPr lang="ja-JP" altLang="en-US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食、憩い、お遍路巡礼）と結びつけた</a:t>
            </a:r>
            <a:endParaRPr lang="en-US" altLang="ja-JP" dirty="0" smtClean="0"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r>
              <a:rPr lang="ja-JP" altLang="en-US" dirty="0">
                <a:latin typeface="HGP明朝B" panose="02020800000000000000" pitchFamily="18" charset="-128"/>
                <a:ea typeface="HGP明朝B" panose="02020800000000000000" pitchFamily="18" charset="-128"/>
              </a:rPr>
              <a:t>　</a:t>
            </a:r>
            <a:r>
              <a:rPr lang="ja-JP" altLang="en-US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　　「</a:t>
            </a:r>
            <a:r>
              <a:rPr kumimoji="1" lang="ja-JP" altLang="en-US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波道巡りツーリズム」として共通のコンテ　</a:t>
            </a:r>
            <a:endParaRPr kumimoji="1" lang="en-US" altLang="ja-JP" dirty="0" smtClean="0"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r>
              <a:rPr lang="ja-JP" altLang="en-US" dirty="0">
                <a:latin typeface="HGP明朝B" panose="02020800000000000000" pitchFamily="18" charset="-128"/>
                <a:ea typeface="HGP明朝B" panose="02020800000000000000" pitchFamily="18" charset="-128"/>
              </a:rPr>
              <a:t>　</a:t>
            </a:r>
            <a:r>
              <a:rPr lang="ja-JP" altLang="en-US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　</a:t>
            </a:r>
            <a:r>
              <a:rPr kumimoji="1" lang="ja-JP" altLang="en-US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ンツにして情報発信</a:t>
            </a:r>
            <a:endParaRPr lang="en-US" altLang="ja-JP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r>
              <a:rPr lang="ja-JP" altLang="en-US" sz="2800" dirty="0"/>
              <a:t>　　</a:t>
            </a:r>
            <a:r>
              <a:rPr lang="ja-JP" altLang="en-US" sz="2000" b="1" dirty="0" smtClean="0">
                <a:solidFill>
                  <a:schemeClr val="accent1"/>
                </a:solidFill>
              </a:rPr>
              <a:t>県や自治体の枠を超えた海岸文化</a:t>
            </a:r>
            <a:endParaRPr lang="en-US" altLang="ja-JP" sz="2000" b="1" dirty="0" smtClean="0">
              <a:solidFill>
                <a:schemeClr val="accent1"/>
              </a:solidFill>
            </a:endParaRPr>
          </a:p>
          <a:p>
            <a:r>
              <a:rPr lang="ja-JP" altLang="en-US" sz="2000" b="1" dirty="0">
                <a:solidFill>
                  <a:schemeClr val="accent1"/>
                </a:solidFill>
              </a:rPr>
              <a:t>　</a:t>
            </a:r>
            <a:r>
              <a:rPr lang="ja-JP" altLang="en-US" sz="2000" b="1" dirty="0" smtClean="0">
                <a:solidFill>
                  <a:schemeClr val="accent1"/>
                </a:solidFill>
              </a:rPr>
              <a:t>　　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WEB</a:t>
            </a:r>
            <a:r>
              <a:rPr lang="ja-JP" altLang="en-US" sz="2000" b="1" dirty="0" smtClean="0">
                <a:solidFill>
                  <a:schemeClr val="accent1"/>
                </a:solidFill>
              </a:rPr>
              <a:t>プラットホームの作成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en-US" altLang="ja-JP" sz="2800" dirty="0" smtClean="0"/>
          </a:p>
          <a:p>
            <a:r>
              <a:rPr lang="ja-JP" altLang="en-US" sz="3200" b="1" dirty="0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し</a:t>
            </a:r>
            <a:r>
              <a:rPr lang="ja-JP" altLang="en-US" sz="2400" b="1" dirty="0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わ</a:t>
            </a:r>
            <a:r>
              <a:rPr lang="ja-JP" altLang="en-US" sz="3200" b="1" dirty="0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し</a:t>
            </a:r>
            <a:r>
              <a:rPr lang="ja-JP" altLang="en-US" sz="2400" b="1" dirty="0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わ</a:t>
            </a:r>
            <a:r>
              <a:rPr lang="ja-JP" altLang="en-US" sz="3200" b="1" dirty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す</a:t>
            </a:r>
            <a:r>
              <a:rPr lang="ja-JP" altLang="en-US" sz="2800" b="1" dirty="0" err="1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ぽ</a:t>
            </a:r>
            <a:r>
              <a:rPr lang="ja-JP" altLang="en-US" sz="2400" b="1" dirty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ー</a:t>
            </a:r>
            <a:r>
              <a:rPr lang="ja-JP" altLang="en-US" sz="2400" b="1" dirty="0" err="1" smtClean="0">
                <a:solidFill>
                  <a:srgbClr val="FF0000"/>
                </a:solidFill>
                <a:latin typeface="HGS行書体" panose="03000600000000000000" pitchFamily="66" charset="-128"/>
                <a:ea typeface="HGS行書体" panose="03000600000000000000" pitchFamily="66" charset="-128"/>
              </a:rPr>
              <a:t>つ</a:t>
            </a:r>
            <a:r>
              <a:rPr lang="ja-JP" altLang="en-US" b="1" dirty="0" smtClean="0"/>
              <a:t>　</a:t>
            </a:r>
            <a:r>
              <a:rPr kumimoji="1" lang="ja-JP" altLang="en-US" sz="2400" dirty="0" smtClean="0">
                <a:latin typeface="+mj-ea"/>
                <a:ea typeface="+mj-ea"/>
              </a:rPr>
              <a:t>見える化</a:t>
            </a:r>
            <a:endParaRPr kumimoji="1" lang="en-US" altLang="ja-JP" sz="2400" dirty="0" smtClean="0">
              <a:latin typeface="+mj-ea"/>
              <a:ea typeface="+mj-ea"/>
            </a:endParaRPr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　</a:t>
            </a:r>
            <a:r>
              <a:rPr lang="en-US" altLang="ja-JP" sz="20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WMG2021</a:t>
            </a:r>
            <a:r>
              <a:rPr lang="ja-JP" altLang="en-US" sz="20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マスコット「スフラ」を主人</a:t>
            </a:r>
            <a:endParaRPr lang="en-US" altLang="ja-JP" sz="2000" dirty="0" smtClean="0"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r>
              <a:rPr lang="ja-JP" altLang="en-US" sz="2000" dirty="0">
                <a:latin typeface="HGP明朝B" panose="02020800000000000000" pitchFamily="18" charset="-128"/>
                <a:ea typeface="HGP明朝B" panose="02020800000000000000" pitchFamily="18" charset="-128"/>
              </a:rPr>
              <a:t>　</a:t>
            </a:r>
            <a:r>
              <a:rPr lang="ja-JP" altLang="en-US" sz="20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公に波道巡りの</a:t>
            </a:r>
            <a:r>
              <a:rPr kumimoji="1" lang="ja-JP" altLang="en-US" sz="20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謎解き物語で構成した</a:t>
            </a:r>
            <a:endParaRPr kumimoji="1" lang="en-US" altLang="ja-JP" sz="2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r>
              <a:rPr kumimoji="1" lang="ja-JP" altLang="en-US" sz="2000" b="1" dirty="0" smtClean="0">
                <a:solidFill>
                  <a:schemeClr val="accent1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　　　</a:t>
            </a:r>
            <a:r>
              <a:rPr lang="ja-JP" altLang="en-US" sz="2400" b="1" dirty="0" smtClean="0">
                <a:solidFill>
                  <a:schemeClr val="accent1"/>
                </a:solidFill>
              </a:rPr>
              <a:t>波道秘帳スタンプラリー</a:t>
            </a:r>
            <a:endParaRPr lang="en-US" altLang="ja-JP" sz="2400" b="1" dirty="0">
              <a:solidFill>
                <a:schemeClr val="accent1"/>
              </a:solidFill>
            </a:endParaRPr>
          </a:p>
          <a:p>
            <a:r>
              <a:rPr lang="ja-JP" altLang="en-US" sz="2400" b="1" dirty="0" smtClean="0">
                <a:solidFill>
                  <a:schemeClr val="accent1"/>
                </a:solidFill>
              </a:rPr>
              <a:t>　　クーポン冊子</a:t>
            </a:r>
            <a:endParaRPr kumimoji="1" lang="en-US" altLang="ja-JP" sz="2400" b="1" dirty="0" smtClean="0">
              <a:solidFill>
                <a:schemeClr val="accent1"/>
              </a:solidFill>
            </a:endParaRPr>
          </a:p>
        </p:txBody>
      </p:sp>
      <p:sp>
        <p:nvSpPr>
          <p:cNvPr id="22" name="円形吹き出し 21"/>
          <p:cNvSpPr/>
          <p:nvPr/>
        </p:nvSpPr>
        <p:spPr>
          <a:xfrm>
            <a:off x="7188200" y="195701"/>
            <a:ext cx="1615396" cy="641629"/>
          </a:xfrm>
          <a:prstGeom prst="wedgeEllipseCallout">
            <a:avLst>
              <a:gd name="adj1" fmla="val -94398"/>
              <a:gd name="adj2" fmla="val 5257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POINT</a:t>
            </a:r>
            <a:endParaRPr kumimoji="1" lang="ja-JP" altLang="en-US" sz="2400" b="1" i="1" dirty="0"/>
          </a:p>
        </p:txBody>
      </p:sp>
      <p:sp>
        <p:nvSpPr>
          <p:cNvPr id="23" name="円形吹き出し 22"/>
          <p:cNvSpPr/>
          <p:nvPr/>
        </p:nvSpPr>
        <p:spPr>
          <a:xfrm>
            <a:off x="6769100" y="5664782"/>
            <a:ext cx="2374900" cy="985712"/>
          </a:xfrm>
          <a:prstGeom prst="wedgeEllipseCallout">
            <a:avLst>
              <a:gd name="adj1" fmla="val -71504"/>
              <a:gd name="adj2" fmla="val -29245"/>
            </a:avLst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外国人向け</a:t>
            </a:r>
            <a:r>
              <a:rPr lang="ja-JP" altLang="en-US" b="1" dirty="0" smtClean="0"/>
              <a:t>の</a:t>
            </a:r>
            <a:endParaRPr lang="en-US" altLang="ja-JP" b="1" dirty="0" smtClean="0"/>
          </a:p>
          <a:p>
            <a:pPr algn="ctr"/>
            <a:r>
              <a:rPr lang="ja-JP" altLang="en-US" b="1" dirty="0" smtClean="0"/>
              <a:t>英語版も導入</a:t>
            </a:r>
            <a:endParaRPr kumimoji="1" lang="ja-JP" altLang="en-US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408773" y="5524568"/>
            <a:ext cx="2009553" cy="584775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43137"/>
              </a:srgbClr>
            </a:outerShdw>
            <a:softEdge rad="762000"/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accent6"/>
                </a:solidFill>
                <a:latin typeface="Showcard Gothic" panose="04020904020102020604" pitchFamily="82" charset="0"/>
                <a:ea typeface="HGP創英角ｺﾞｼｯｸUB" panose="020B0900000000000000" pitchFamily="50" charset="-128"/>
              </a:rPr>
              <a:t>START</a:t>
            </a:r>
            <a:r>
              <a:rPr kumimoji="1" lang="ja-JP" altLang="en-US" sz="3200" dirty="0" smtClean="0">
                <a:solidFill>
                  <a:schemeClr val="accent6"/>
                </a:solidFill>
                <a:latin typeface="Showcard Gothic" panose="04020904020102020604" pitchFamily="82" charset="0"/>
                <a:ea typeface="HGP創英角ｺﾞｼｯｸUB" panose="020B0900000000000000" pitchFamily="50" charset="-128"/>
              </a:rPr>
              <a:t>➡</a:t>
            </a:r>
            <a:endParaRPr kumimoji="1" lang="ja-JP" altLang="en-US" sz="3200" dirty="0">
              <a:solidFill>
                <a:schemeClr val="accent6"/>
              </a:solidFill>
              <a:latin typeface="Showcard Gothic" panose="04020904020102020604" pitchFamily="82" charset="0"/>
              <a:ea typeface="HGP創英角ｺﾞｼｯｸUB" panose="020B0900000000000000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237" y="4529470"/>
            <a:ext cx="158586" cy="18607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938" y="3435385"/>
            <a:ext cx="207835" cy="24386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433" y="2342426"/>
            <a:ext cx="178455" cy="209387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 rot="18321431">
            <a:off x="-620052" y="3157862"/>
            <a:ext cx="610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スタンプで</a:t>
            </a:r>
            <a:r>
              <a:rPr lang="ja-JP" altLang="en-US" sz="2400" b="1" dirty="0">
                <a:latin typeface="HGP行書体" panose="03000600000000000000" pitchFamily="66" charset="-128"/>
                <a:ea typeface="HGP行書体" panose="03000600000000000000" pitchFamily="66" charset="-128"/>
              </a:rPr>
              <a:t>見</a:t>
            </a:r>
            <a:r>
              <a:rPr lang="ja-JP" altLang="en-US" sz="2400" b="1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つけよ</a:t>
            </a:r>
            <a:r>
              <a:rPr lang="ja-JP" altLang="en-US" sz="2400" b="1" dirty="0">
                <a:latin typeface="HGP行書体" panose="03000600000000000000" pitchFamily="66" charset="-128"/>
                <a:ea typeface="HGP行書体" panose="03000600000000000000" pitchFamily="66" charset="-128"/>
              </a:rPr>
              <a:t>う</a:t>
            </a:r>
            <a:r>
              <a:rPr kumimoji="1" lang="ja-JP" altLang="en-US" sz="2400" b="1" dirty="0" smtClean="0">
                <a:solidFill>
                  <a:srgbClr val="FFFF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四国の右下</a:t>
            </a:r>
            <a:r>
              <a:rPr kumimoji="1" lang="ja-JP" altLang="en-US" sz="2400" b="1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の新たな</a:t>
            </a:r>
            <a:r>
              <a:rPr kumimoji="1" lang="ja-JP" altLang="en-US" sz="2400" b="1" dirty="0" smtClean="0">
                <a:solidFill>
                  <a:srgbClr val="FF00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魅力</a:t>
            </a:r>
            <a:r>
              <a:rPr kumimoji="1" lang="ja-JP" altLang="en-US" sz="2400" b="1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を</a:t>
            </a:r>
            <a:endParaRPr kumimoji="1" lang="ja-JP" altLang="en-US" sz="2400" b="1" dirty="0">
              <a:latin typeface="HGP行書体" panose="03000600000000000000" pitchFamily="66" charset="-128"/>
              <a:ea typeface="HGP行書体" panose="03000600000000000000" pitchFamily="66" charset="-128"/>
            </a:endParaRPr>
          </a:p>
        </p:txBody>
      </p:sp>
      <p:pic>
        <p:nvPicPr>
          <p:cNvPr id="24" name="コンテンツ プレースホルダー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37312"/>
            <a:ext cx="686780" cy="475463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968893" y="6473836"/>
            <a:ext cx="340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Faculty of Integrated Arts and Sciences</a:t>
            </a:r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62547" y="6210569"/>
            <a:ext cx="327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Tokushima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University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/>
          <p:cNvSpPr txBox="1"/>
          <p:nvPr/>
        </p:nvSpPr>
        <p:spPr>
          <a:xfrm>
            <a:off x="188640" y="4515306"/>
            <a:ext cx="86567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非日常体験や日本特有のおもてなしがリピーターの増加へとつながり、地域全体で観光客の受け入れに取り組むことで、問題課題分析で発見</a:t>
            </a:r>
            <a:r>
              <a:rPr lang="ja-JP" altLang="en-US" dirty="0" smtClean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された</a:t>
            </a:r>
            <a:endParaRPr lang="en-US" altLang="ja-JP" dirty="0" smtClean="0">
              <a:solidFill>
                <a:prstClr val="black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dirty="0" smtClean="0">
                <a:solidFill>
                  <a:srgbClr val="0000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</a:t>
            </a:r>
            <a:r>
              <a:rPr lang="ja-JP" altLang="en-US" dirty="0">
                <a:solidFill>
                  <a:srgbClr val="0000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うみ」</a:t>
            </a:r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</a:t>
            </a:r>
            <a:r>
              <a:rPr lang="ja-JP" altLang="en-US" dirty="0">
                <a:solidFill>
                  <a:srgbClr val="C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「ひと」</a:t>
            </a:r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</a:t>
            </a:r>
            <a:r>
              <a:rPr lang="ja-JP" altLang="en-US" dirty="0">
                <a:solidFill>
                  <a:srgbClr val="00B05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「まち」</a:t>
            </a:r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の繋がりが</a:t>
            </a:r>
            <a:r>
              <a:rPr lang="ja-JP" altLang="en-US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「波道」</a:t>
            </a:r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により生まれる。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2900" dirty="0">
                <a:solidFill>
                  <a:srgbClr val="464653"/>
                </a:solidFill>
              </a:rPr>
              <a:t>期待される効果　</a:t>
            </a:r>
            <a:r>
              <a:rPr lang="en-US" altLang="ja-JP" sz="2900" dirty="0">
                <a:solidFill>
                  <a:srgbClr val="464653"/>
                </a:solidFill>
              </a:rPr>
              <a:t/>
            </a:r>
            <a:br>
              <a:rPr lang="en-US" altLang="ja-JP" sz="2900" dirty="0">
                <a:solidFill>
                  <a:srgbClr val="464653"/>
                </a:solidFill>
              </a:rPr>
            </a:br>
            <a:r>
              <a:rPr lang="en-US" altLang="ja-JP" sz="2900" dirty="0" smtClean="0">
                <a:solidFill>
                  <a:srgbClr val="464653"/>
                </a:solidFill>
              </a:rPr>
              <a:t>    </a:t>
            </a:r>
            <a:r>
              <a:rPr lang="ja-JP" altLang="en-US" sz="2900" dirty="0" smtClean="0">
                <a:solidFill>
                  <a:srgbClr val="FF0000"/>
                </a:solidFill>
              </a:rPr>
              <a:t>「し</a:t>
            </a:r>
            <a:r>
              <a:rPr lang="ja-JP" altLang="en-US" sz="2400" dirty="0" smtClean="0">
                <a:solidFill>
                  <a:srgbClr val="FF0000"/>
                </a:solidFill>
              </a:rPr>
              <a:t>わ</a:t>
            </a:r>
            <a:r>
              <a:rPr lang="ja-JP" altLang="en-US" sz="2800" dirty="0" smtClean="0">
                <a:solidFill>
                  <a:srgbClr val="FF0000"/>
                </a:solidFill>
              </a:rPr>
              <a:t>し</a:t>
            </a:r>
            <a:r>
              <a:rPr lang="ja-JP" altLang="en-US" sz="2400" dirty="0">
                <a:solidFill>
                  <a:srgbClr val="FF0000"/>
                </a:solidFill>
              </a:rPr>
              <a:t>わ</a:t>
            </a:r>
            <a:r>
              <a:rPr lang="ja-JP" altLang="en-US" sz="2900" dirty="0">
                <a:solidFill>
                  <a:srgbClr val="FF0000"/>
                </a:solidFill>
              </a:rPr>
              <a:t>す</a:t>
            </a:r>
            <a:r>
              <a:rPr lang="ja-JP" altLang="en-US" sz="2400" dirty="0" err="1">
                <a:solidFill>
                  <a:srgbClr val="FF0000"/>
                </a:solidFill>
              </a:rPr>
              <a:t>ぽ</a:t>
            </a:r>
            <a:r>
              <a:rPr lang="ja-JP" altLang="en-US" sz="2400" dirty="0">
                <a:solidFill>
                  <a:srgbClr val="FF0000"/>
                </a:solidFill>
              </a:rPr>
              <a:t>ー</a:t>
            </a:r>
            <a:r>
              <a:rPr lang="ja-JP" altLang="en-US" sz="2400" dirty="0" err="1" smtClean="0">
                <a:solidFill>
                  <a:srgbClr val="FF0000"/>
                </a:solidFill>
              </a:rPr>
              <a:t>つ</a:t>
            </a:r>
            <a:r>
              <a:rPr lang="ja-JP" altLang="en-US" sz="2400" dirty="0" smtClean="0">
                <a:solidFill>
                  <a:srgbClr val="FF0000"/>
                </a:solidFill>
              </a:rPr>
              <a:t> </a:t>
            </a:r>
            <a:r>
              <a:rPr lang="ja-JP" altLang="en-US" sz="2900" dirty="0" smtClean="0">
                <a:solidFill>
                  <a:srgbClr val="FF0000"/>
                </a:solidFill>
              </a:rPr>
              <a:t>体感ツアープログラム</a:t>
            </a:r>
            <a:r>
              <a:rPr lang="en-US" altLang="ja-JP" sz="2900" dirty="0">
                <a:solidFill>
                  <a:srgbClr val="FF0000"/>
                </a:solidFill>
              </a:rPr>
              <a:t> </a:t>
            </a:r>
            <a:r>
              <a:rPr lang="ja-JP" altLang="en-US" sz="2900" dirty="0" smtClean="0">
                <a:solidFill>
                  <a:srgbClr val="FF0000"/>
                </a:solidFill>
              </a:rPr>
              <a:t>」の構築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44512" y="1078348"/>
            <a:ext cx="403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滞在型スポーツツアー</a:t>
            </a:r>
          </a:p>
        </p:txBody>
      </p:sp>
      <p:cxnSp>
        <p:nvCxnSpPr>
          <p:cNvPr id="7" name="直線矢印コネクタ 6"/>
          <p:cNvCxnSpPr>
            <a:stCxn id="5" idx="2"/>
            <a:endCxn id="11" idx="0"/>
          </p:cNvCxnSpPr>
          <p:nvPr/>
        </p:nvCxnSpPr>
        <p:spPr>
          <a:xfrm flipH="1">
            <a:off x="2203092" y="1540013"/>
            <a:ext cx="2660864" cy="309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>
            <a:stCxn id="5" idx="2"/>
            <a:endCxn id="28" idx="0"/>
          </p:cNvCxnSpPr>
          <p:nvPr/>
        </p:nvCxnSpPr>
        <p:spPr>
          <a:xfrm>
            <a:off x="4863956" y="1540013"/>
            <a:ext cx="1591501" cy="297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77719" y="1849155"/>
            <a:ext cx="28507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修学旅行などの受け入れ</a:t>
            </a:r>
          </a:p>
        </p:txBody>
      </p:sp>
      <p:cxnSp>
        <p:nvCxnSpPr>
          <p:cNvPr id="13" name="直線矢印コネクタ 12"/>
          <p:cNvCxnSpPr>
            <a:stCxn id="11" idx="2"/>
          </p:cNvCxnSpPr>
          <p:nvPr/>
        </p:nvCxnSpPr>
        <p:spPr>
          <a:xfrm flipH="1">
            <a:off x="2151273" y="2218487"/>
            <a:ext cx="51819" cy="307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88640" y="2500898"/>
            <a:ext cx="42388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「波道」のす</a:t>
            </a:r>
            <a:r>
              <a:rPr lang="ja-JP" altLang="en-US" dirty="0" err="1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ぽ</a:t>
            </a:r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ーつと文化を一度に体験</a:t>
            </a: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473422" y="2870230"/>
            <a:ext cx="0" cy="186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88640" y="3056249"/>
            <a:ext cx="423880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普段体験できないトライアスロンやサーフィンを</a:t>
            </a:r>
            <a:r>
              <a:rPr lang="ja-JP" altLang="en-US" dirty="0" err="1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</a:t>
            </a:r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わしわすぽーつとして地域の方と一緒に楽しむことができる</a:t>
            </a:r>
            <a:endParaRPr lang="en-US" altLang="ja-JP" dirty="0">
              <a:solidFill>
                <a:prstClr val="black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</a:t>
            </a:r>
            <a:r>
              <a:rPr lang="ja-JP" altLang="en-US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非日常体験ができる</a:t>
            </a:r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）</a:t>
            </a:r>
          </a:p>
        </p:txBody>
      </p:sp>
      <p:cxnSp>
        <p:nvCxnSpPr>
          <p:cNvPr id="23" name="直線矢印コネクタ 22"/>
          <p:cNvCxnSpPr>
            <a:stCxn id="17" idx="2"/>
            <a:endCxn id="26" idx="0"/>
          </p:cNvCxnSpPr>
          <p:nvPr/>
        </p:nvCxnSpPr>
        <p:spPr>
          <a:xfrm>
            <a:off x="2308044" y="4256578"/>
            <a:ext cx="2208955" cy="258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224113" y="1837522"/>
            <a:ext cx="44626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インバウンドに着目したパッケージツアー</a:t>
            </a:r>
          </a:p>
        </p:txBody>
      </p:sp>
      <p:cxnSp>
        <p:nvCxnSpPr>
          <p:cNvPr id="30" name="直線矢印コネクタ 29"/>
          <p:cNvCxnSpPr>
            <a:stCxn id="28" idx="2"/>
          </p:cNvCxnSpPr>
          <p:nvPr/>
        </p:nvCxnSpPr>
        <p:spPr>
          <a:xfrm>
            <a:off x="6455457" y="2206854"/>
            <a:ext cx="333202" cy="239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4863956" y="2450590"/>
            <a:ext cx="420972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ツアーにより「波道」の魅力をスムーズに体験</a:t>
            </a:r>
            <a:endParaRPr lang="en-US" altLang="ja-JP" dirty="0">
              <a:solidFill>
                <a:prstClr val="black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宿泊の予約などの心配も緩和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25346" y="3610247"/>
            <a:ext cx="43186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英語に対応した接客や</a:t>
            </a:r>
            <a:r>
              <a:rPr lang="en-US" altLang="ja-JP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Web</a:t>
            </a:r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の設置など日本の文化である</a:t>
            </a:r>
            <a:r>
              <a:rPr lang="ja-JP" altLang="en-US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「お・も・て・な・し」</a:t>
            </a:r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を体感</a:t>
            </a:r>
          </a:p>
        </p:txBody>
      </p:sp>
      <p:cxnSp>
        <p:nvCxnSpPr>
          <p:cNvPr id="40" name="直線矢印コネクタ 39"/>
          <p:cNvCxnSpPr>
            <a:endCxn id="38" idx="0"/>
          </p:cNvCxnSpPr>
          <p:nvPr/>
        </p:nvCxnSpPr>
        <p:spPr>
          <a:xfrm flipH="1">
            <a:off x="6984673" y="3249320"/>
            <a:ext cx="12454" cy="360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>
            <a:stCxn id="38" idx="2"/>
            <a:endCxn id="26" idx="0"/>
          </p:cNvCxnSpPr>
          <p:nvPr/>
        </p:nvCxnSpPr>
        <p:spPr>
          <a:xfrm flipH="1">
            <a:off x="4516999" y="4256578"/>
            <a:ext cx="2467674" cy="258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1647596" y="5640550"/>
            <a:ext cx="57388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WMG</a:t>
            </a:r>
            <a:r>
              <a:rPr lang="ja-JP" altLang="en-US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の開催地に使用されることにより、開催地としてのステイタスがあがり、さらなる活性化が期待</a:t>
            </a:r>
            <a:endParaRPr lang="en-US" altLang="ja-JP" dirty="0">
              <a:solidFill>
                <a:prstClr val="black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84" name="直線矢印コネクタ 83"/>
          <p:cNvCxnSpPr>
            <a:stCxn id="26" idx="2"/>
            <a:endCxn id="60" idx="0"/>
          </p:cNvCxnSpPr>
          <p:nvPr/>
        </p:nvCxnSpPr>
        <p:spPr>
          <a:xfrm>
            <a:off x="4516999" y="5438636"/>
            <a:ext cx="0" cy="201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コンテンツ プレースホルダ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6237313"/>
            <a:ext cx="585614" cy="475463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28583" y="6237463"/>
            <a:ext cx="278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Tokushima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University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4366" y="6473837"/>
            <a:ext cx="2901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Faculty of Integrated Arts and Sciences</a:t>
            </a:r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67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ー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37312"/>
            <a:ext cx="686780" cy="47546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68893" y="6473836"/>
            <a:ext cx="340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Faculty of Integrated Arts and Sciences</a:t>
            </a:r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62547" y="6210569"/>
            <a:ext cx="327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Tokushima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University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5" name="IMG_6676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35517"/>
            <a:ext cx="9144000" cy="51435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5252" y="18533"/>
            <a:ext cx="907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「関西</a:t>
            </a:r>
            <a:r>
              <a:rPr kumimoji="1" lang="en-US" altLang="ja-JP" b="1" dirty="0" smtClean="0"/>
              <a:t>WMG2021</a:t>
            </a:r>
            <a:r>
              <a:rPr kumimoji="1" lang="ja-JP" altLang="en-US" b="1" dirty="0" smtClean="0"/>
              <a:t>に期待すること　」</a:t>
            </a:r>
            <a:r>
              <a:rPr kumimoji="1" lang="ja-JP" altLang="en-US" dirty="0" smtClean="0"/>
              <a:t>　　　　東洋町観光振興協会　会長　福井宣博様　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187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右矢印 35"/>
          <p:cNvSpPr/>
          <p:nvPr/>
        </p:nvSpPr>
        <p:spPr>
          <a:xfrm rot="14259647">
            <a:off x="3074773" y="3562135"/>
            <a:ext cx="1549274" cy="263293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右矢印 33"/>
          <p:cNvSpPr/>
          <p:nvPr/>
        </p:nvSpPr>
        <p:spPr>
          <a:xfrm rot="2524875">
            <a:off x="783841" y="1364234"/>
            <a:ext cx="2106626" cy="217787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サーフィンイメージ.jpg"/>
          <p:cNvPicPr>
            <a:picLocks noChangeAspect="1"/>
          </p:cNvPicPr>
          <p:nvPr/>
        </p:nvPicPr>
        <p:blipFill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67" y="3529892"/>
            <a:ext cx="3260628" cy="1396562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200" y="202593"/>
            <a:ext cx="8229600" cy="343507"/>
          </a:xfrm>
        </p:spPr>
        <p:txBody>
          <a:bodyPr>
            <a:normAutofit fontScale="90000"/>
          </a:bodyPr>
          <a:lstStyle/>
          <a:p>
            <a:pPr lvl="0"/>
            <a:r>
              <a:rPr kumimoji="1" lang="ja-JP" altLang="en-US" dirty="0" smtClean="0">
                <a:latin typeface="+mn-ea"/>
                <a:ea typeface="+mn-ea"/>
              </a:rPr>
              <a:t>今後の展望</a:t>
            </a:r>
            <a:endParaRPr kumimoji="1" lang="ja-JP" altLang="en-US" dirty="0">
              <a:latin typeface="+mn-ea"/>
              <a:ea typeface="+mn-ea"/>
            </a:endParaRPr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37312"/>
            <a:ext cx="686780" cy="475463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968893" y="6473836"/>
            <a:ext cx="340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Faculty of Integrated Arts and Sciences</a:t>
            </a:r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62547" y="6210569"/>
            <a:ext cx="327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Tokushima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University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57200" y="1565861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ja-JP" altLang="ja-JP" sz="2800" dirty="0"/>
          </a:p>
          <a:p>
            <a:pPr marL="514350" lvl="0" indent="-514350">
              <a:buFont typeface="+mj-lt"/>
              <a:buAutoNum type="arabicPeriod"/>
            </a:pPr>
            <a:endParaRPr lang="ja-JP" altLang="ja-JP" sz="2800" dirty="0"/>
          </a:p>
        </p:txBody>
      </p:sp>
      <p:graphicFrame>
        <p:nvGraphicFramePr>
          <p:cNvPr id="12" name="図表 11"/>
          <p:cNvGraphicFramePr/>
          <p:nvPr>
            <p:extLst>
              <p:ext uri="{D42A27DB-BD31-4B8C-83A1-F6EECF244321}">
                <p14:modId xmlns:p14="http://schemas.microsoft.com/office/powerpoint/2010/main" val="3529366703"/>
              </p:ext>
            </p:extLst>
          </p:nvPr>
        </p:nvGraphicFramePr>
        <p:xfrm>
          <a:off x="738676" y="1260084"/>
          <a:ext cx="7948124" cy="4668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タイトル 1"/>
          <p:cNvSpPr txBox="1">
            <a:spLocks/>
          </p:cNvSpPr>
          <p:nvPr/>
        </p:nvSpPr>
        <p:spPr>
          <a:xfrm>
            <a:off x="384185" y="546100"/>
            <a:ext cx="8229600" cy="7139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kumimoji="1"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/>
              <a:t>関西</a:t>
            </a:r>
            <a:r>
              <a:rPr lang="en-US" altLang="ja-JP" sz="4000" dirty="0" smtClean="0"/>
              <a:t>WMG2021</a:t>
            </a:r>
            <a:r>
              <a:rPr lang="ja-JP" altLang="en-US" sz="4000" dirty="0" smtClean="0"/>
              <a:t>大会のレガシー</a:t>
            </a:r>
            <a:endParaRPr lang="ja-JP" altLang="en-US" sz="4000" dirty="0"/>
          </a:p>
        </p:txBody>
      </p:sp>
      <p:sp>
        <p:nvSpPr>
          <p:cNvPr id="18" name="円/楕円 17"/>
          <p:cNvSpPr/>
          <p:nvPr/>
        </p:nvSpPr>
        <p:spPr>
          <a:xfrm>
            <a:off x="5440376" y="2555578"/>
            <a:ext cx="462180" cy="46218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円/楕円 18"/>
          <p:cNvSpPr/>
          <p:nvPr/>
        </p:nvSpPr>
        <p:spPr>
          <a:xfrm>
            <a:off x="3710910" y="3067712"/>
            <a:ext cx="462180" cy="46218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テキスト ボックス 1"/>
          <p:cNvSpPr txBox="1"/>
          <p:nvPr/>
        </p:nvSpPr>
        <p:spPr>
          <a:xfrm>
            <a:off x="729292" y="3135057"/>
            <a:ext cx="145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しわしわす</a:t>
            </a:r>
            <a:r>
              <a:rPr kumimoji="1" lang="ja-JP" altLang="en-US" b="1" dirty="0" err="1" smtClean="0">
                <a:solidFill>
                  <a:srgbClr val="FF0000"/>
                </a:solidFill>
              </a:rPr>
              <a:t>ぽ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ー</a:t>
            </a:r>
            <a:r>
              <a:rPr kumimoji="1" lang="ja-JP" altLang="en-US" b="1" dirty="0" err="1" smtClean="0">
                <a:solidFill>
                  <a:srgbClr val="FF0000"/>
                </a:solidFill>
              </a:rPr>
              <a:t>つ</a:t>
            </a:r>
            <a:endParaRPr kumimoji="1" lang="en-US" altLang="ja-JP" b="1" dirty="0" smtClean="0">
              <a:solidFill>
                <a:srgbClr val="FF0000"/>
              </a:solidFill>
            </a:endParaRPr>
          </a:p>
          <a:p>
            <a:r>
              <a:rPr kumimoji="1" lang="ja-JP" altLang="en-US" b="1" dirty="0" smtClean="0">
                <a:solidFill>
                  <a:srgbClr val="FF0000"/>
                </a:solidFill>
              </a:rPr>
              <a:t>波道秘帳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480379" y="4058387"/>
            <a:ext cx="577477" cy="1697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176172" y="5461195"/>
            <a:ext cx="219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徳島大学</a:t>
            </a:r>
            <a:endParaRPr kumimoji="1"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6146" y="1335217"/>
            <a:ext cx="2943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行政</a:t>
            </a:r>
            <a:r>
              <a:rPr kumimoji="1" lang="ja-JP" altLang="en-US" dirty="0" smtClean="0"/>
              <a:t>　徳島県</a:t>
            </a:r>
            <a:endParaRPr kumimoji="1" lang="en-US" altLang="ja-JP" dirty="0" smtClean="0"/>
          </a:p>
          <a:p>
            <a:r>
              <a:rPr kumimoji="1" lang="ja-JP" altLang="en-US" dirty="0" smtClean="0"/>
              <a:t>　東洋町・海陽町・美波町　・　</a:t>
            </a:r>
            <a:endParaRPr kumimoji="1" lang="en-US" altLang="ja-JP" dirty="0" smtClean="0"/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阿南市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95659" y="3993046"/>
            <a:ext cx="145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しわしわす</a:t>
            </a:r>
            <a:r>
              <a:rPr kumimoji="1" lang="ja-JP" altLang="en-US" b="1" dirty="0" err="1" smtClean="0">
                <a:solidFill>
                  <a:srgbClr val="FF0000"/>
                </a:solidFill>
              </a:rPr>
              <a:t>ぽ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ー</a:t>
            </a:r>
            <a:r>
              <a:rPr kumimoji="1" lang="ja-JP" altLang="en-US" b="1" dirty="0" err="1" smtClean="0">
                <a:solidFill>
                  <a:srgbClr val="FF0000"/>
                </a:solidFill>
              </a:rPr>
              <a:t>つ</a:t>
            </a:r>
            <a:endParaRPr kumimoji="1" lang="en-US" altLang="ja-JP" b="1" dirty="0" smtClean="0">
              <a:solidFill>
                <a:srgbClr val="FF0000"/>
              </a:solidFill>
            </a:endParaRPr>
          </a:p>
          <a:p>
            <a:r>
              <a:rPr kumimoji="1" lang="ja-JP" altLang="en-US" b="1" dirty="0" smtClean="0">
                <a:solidFill>
                  <a:srgbClr val="FF0000"/>
                </a:solidFill>
              </a:rPr>
              <a:t>ボランティア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672711" y="4927540"/>
            <a:ext cx="219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関係競技団体</a:t>
            </a:r>
            <a:endParaRPr kumimoji="1" lang="ja-JP" altLang="en-US" sz="2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22057" y="2535546"/>
            <a:ext cx="219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地域住民</a:t>
            </a:r>
            <a:endParaRPr kumimoji="1" lang="ja-JP" altLang="en-US" sz="2400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3024700" y="3924574"/>
            <a:ext cx="648011" cy="3035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2102412" y="2371427"/>
            <a:ext cx="1921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しわしわす</a:t>
            </a:r>
            <a:r>
              <a:rPr kumimoji="1" lang="ja-JP" altLang="en-US" b="1" dirty="0" err="1" smtClean="0">
                <a:solidFill>
                  <a:srgbClr val="FF0000"/>
                </a:solidFill>
              </a:rPr>
              <a:t>ぽ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ー</a:t>
            </a:r>
            <a:r>
              <a:rPr kumimoji="1" lang="ja-JP" altLang="en-US" b="1" dirty="0" err="1" smtClean="0">
                <a:solidFill>
                  <a:srgbClr val="FF0000"/>
                </a:solidFill>
              </a:rPr>
              <a:t>つ</a:t>
            </a:r>
            <a:endParaRPr kumimoji="1" lang="en-US" altLang="ja-JP" b="1" dirty="0" smtClean="0">
              <a:solidFill>
                <a:srgbClr val="FF0000"/>
              </a:solidFill>
            </a:endParaRPr>
          </a:p>
          <a:p>
            <a:r>
              <a:rPr kumimoji="1" lang="ja-JP" altLang="en-US" b="1" dirty="0" smtClean="0">
                <a:solidFill>
                  <a:srgbClr val="FF0000"/>
                </a:solidFill>
              </a:rPr>
              <a:t>体感プログラム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2908300" y="2997211"/>
            <a:ext cx="764411" cy="3015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94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93759" y="285750"/>
            <a:ext cx="8229600" cy="990600"/>
          </a:xfrm>
        </p:spPr>
        <p:txBody>
          <a:bodyPr>
            <a:normAutofit fontScale="90000"/>
          </a:bodyPr>
          <a:lstStyle/>
          <a:p>
            <a:r>
              <a:rPr kumimoji="1" lang="ja-JP" altLang="en-US" sz="6000" dirty="0" smtClean="0">
                <a:solidFill>
                  <a:srgbClr val="002060"/>
                </a:solidFill>
              </a:rPr>
              <a:t>“し</a:t>
            </a:r>
            <a:r>
              <a:rPr kumimoji="1" lang="ja-JP" altLang="en-US" sz="4400" dirty="0" smtClean="0">
                <a:solidFill>
                  <a:srgbClr val="002060"/>
                </a:solidFill>
              </a:rPr>
              <a:t>わ</a:t>
            </a:r>
            <a:r>
              <a:rPr kumimoji="1" lang="ja-JP" altLang="en-US" sz="6000" dirty="0" smtClean="0">
                <a:solidFill>
                  <a:srgbClr val="002060"/>
                </a:solidFill>
              </a:rPr>
              <a:t>し</a:t>
            </a:r>
            <a:r>
              <a:rPr kumimoji="1" lang="ja-JP" altLang="en-US" sz="4400" dirty="0" smtClean="0">
                <a:solidFill>
                  <a:srgbClr val="002060"/>
                </a:solidFill>
              </a:rPr>
              <a:t>わ</a:t>
            </a:r>
            <a:r>
              <a:rPr kumimoji="1" lang="ja-JP" altLang="en-US" sz="6000" dirty="0" smtClean="0">
                <a:solidFill>
                  <a:srgbClr val="002060"/>
                </a:solidFill>
              </a:rPr>
              <a:t>”</a:t>
            </a:r>
            <a:r>
              <a:rPr kumimoji="1" lang="ja-JP" altLang="en-US" sz="3600" dirty="0" smtClean="0">
                <a:solidFill>
                  <a:srgbClr val="002060"/>
                </a:solidFill>
              </a:rPr>
              <a:t>って何</a:t>
            </a:r>
            <a:r>
              <a:rPr lang="en-US" altLang="ja-JP" dirty="0" smtClean="0">
                <a:solidFill>
                  <a:srgbClr val="002060"/>
                </a:solidFill>
              </a:rPr>
              <a:t>?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594910" y="1379864"/>
            <a:ext cx="8452274" cy="3489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徳島の阿波弁</a:t>
            </a:r>
            <a:r>
              <a:rPr lang="ja-JP" altLang="en-US" sz="3800" dirty="0" smtClean="0">
                <a:solidFill>
                  <a:srgbClr val="00206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「</a:t>
            </a:r>
            <a:r>
              <a:rPr lang="ja-JP" altLang="en-US" sz="3800" dirty="0">
                <a:solidFill>
                  <a:srgbClr val="00206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し</a:t>
            </a:r>
            <a:r>
              <a:rPr lang="ja-JP" altLang="en-US" sz="2400" dirty="0">
                <a:solidFill>
                  <a:srgbClr val="00206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わ</a:t>
            </a:r>
            <a:r>
              <a:rPr lang="ja-JP" altLang="en-US" sz="3800" dirty="0">
                <a:solidFill>
                  <a:srgbClr val="00206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し</a:t>
            </a:r>
            <a:r>
              <a:rPr lang="ja-JP" altLang="en-US" sz="2400" dirty="0">
                <a:solidFill>
                  <a:srgbClr val="00206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わ</a:t>
            </a:r>
            <a:r>
              <a:rPr lang="ja-JP" altLang="en-US" sz="3800" dirty="0">
                <a:solidFill>
                  <a:srgbClr val="00206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」</a:t>
            </a:r>
            <a:r>
              <a:rPr lang="ja-JP" altLang="en-US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は、</a:t>
            </a:r>
            <a:endParaRPr lang="en-US" altLang="ja-JP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pPr marL="0" indent="0">
              <a:buNone/>
            </a:pPr>
            <a:r>
              <a:rPr lang="ja-JP" altLang="en-US" sz="3300" dirty="0">
                <a:solidFill>
                  <a:srgbClr val="00B0F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　</a:t>
            </a:r>
            <a:r>
              <a:rPr lang="ja-JP" altLang="en-US" sz="3300" dirty="0" smtClean="0">
                <a:solidFill>
                  <a:srgbClr val="00B0F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　　　　　　　　　　</a:t>
            </a:r>
            <a:r>
              <a:rPr lang="ja-JP" altLang="en-US" sz="3300" dirty="0" smtClean="0">
                <a:solidFill>
                  <a:schemeClr val="tx2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「</a:t>
            </a:r>
            <a:r>
              <a:rPr lang="ja-JP" altLang="en-US" sz="3300" dirty="0">
                <a:solidFill>
                  <a:schemeClr val="tx2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ゆっくり（そろそろ）」</a:t>
            </a:r>
            <a:r>
              <a:rPr lang="ja-JP" altLang="en-US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という</a:t>
            </a:r>
            <a:r>
              <a:rPr lang="ja-JP" altLang="en-US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意味</a:t>
            </a:r>
            <a:endParaRPr lang="en-US" altLang="ja-JP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sz="4400" dirty="0" smtClean="0">
                <a:solidFill>
                  <a:srgbClr val="00B0F0"/>
                </a:solidFill>
              </a:rPr>
              <a:t>「</a:t>
            </a:r>
            <a:r>
              <a:rPr lang="ja-JP" altLang="en-US" sz="4800" dirty="0">
                <a:solidFill>
                  <a:srgbClr val="00B0F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し</a:t>
            </a:r>
            <a:r>
              <a:rPr lang="ja-JP" altLang="en-US" sz="3200" dirty="0">
                <a:solidFill>
                  <a:srgbClr val="00B0F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わ</a:t>
            </a:r>
            <a:r>
              <a:rPr lang="ja-JP" altLang="en-US" sz="4800" dirty="0" smtClean="0">
                <a:solidFill>
                  <a:srgbClr val="00B0F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し</a:t>
            </a:r>
            <a:r>
              <a:rPr lang="ja-JP" altLang="en-US" sz="3200" dirty="0" smtClean="0">
                <a:solidFill>
                  <a:srgbClr val="00B0F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わ　</a:t>
            </a:r>
            <a:r>
              <a:rPr lang="ja-JP" altLang="en-US" sz="4800" dirty="0" smtClean="0">
                <a:solidFill>
                  <a:srgbClr val="00B0F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す</a:t>
            </a:r>
            <a:r>
              <a:rPr lang="ja-JP" altLang="en-US" sz="4000" dirty="0" smtClean="0">
                <a:solidFill>
                  <a:srgbClr val="00B0F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ぽ</a:t>
            </a:r>
            <a:r>
              <a:rPr lang="ja-JP" altLang="en-US" sz="3200" dirty="0" smtClean="0">
                <a:solidFill>
                  <a:srgbClr val="00B0F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ーつ</a:t>
            </a:r>
            <a:r>
              <a:rPr lang="ja-JP" altLang="en-US" sz="5400" dirty="0" smtClean="0">
                <a:solidFill>
                  <a:srgbClr val="00B0F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」</a:t>
            </a:r>
            <a:endParaRPr lang="en-US" altLang="ja-JP" sz="44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ja-JP" altLang="en-US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美しい波や風を感じながら海岸でゆっくりとスポーツを楽しむ</a:t>
            </a:r>
            <a:endParaRPr lang="en-US" altLang="ja-JP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4257891" y="2734319"/>
            <a:ext cx="388306" cy="4258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コンテンツ プレースホルダ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37312"/>
            <a:ext cx="686780" cy="47546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68893" y="6473836"/>
            <a:ext cx="340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Faculty of Integrated Arts and Sciences</a:t>
            </a:r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62547" y="6210569"/>
            <a:ext cx="327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Tokushima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University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8" name="図 7" descr="サーフィンイメージ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5" y="4536866"/>
            <a:ext cx="3292355" cy="154035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973" y="4536866"/>
            <a:ext cx="2098647" cy="154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s-あなんカヌーカヌーキャンプ (93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79" y="4536866"/>
            <a:ext cx="2580694" cy="15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7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6" y="4983"/>
            <a:ext cx="9424858" cy="6900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86" y="4614862"/>
            <a:ext cx="3209132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7628351" y="5498436"/>
            <a:ext cx="638827" cy="4759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弧 4"/>
          <p:cNvSpPr/>
          <p:nvPr/>
        </p:nvSpPr>
        <p:spPr>
          <a:xfrm>
            <a:off x="5648325" y="4000500"/>
            <a:ext cx="2048417" cy="2857499"/>
          </a:xfrm>
          <a:prstGeom prst="arc">
            <a:avLst>
              <a:gd name="adj1" fmla="val 16856898"/>
              <a:gd name="adj2" fmla="val 0"/>
            </a:avLst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-2705621" y="4717370"/>
            <a:ext cx="8229600" cy="1149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kumimoji="1"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/>
              <a:t>高知県</a:t>
            </a:r>
            <a:endParaRPr lang="ja-JP" altLang="en-US" sz="4000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215687" y="302191"/>
            <a:ext cx="8229600" cy="1149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kumimoji="1"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/>
              <a:t>徳島県</a:t>
            </a:r>
            <a:endParaRPr lang="ja-JP" altLang="en-US" sz="4000" dirty="0"/>
          </a:p>
        </p:txBody>
      </p:sp>
      <p:sp>
        <p:nvSpPr>
          <p:cNvPr id="7" name="フリーフォーム 6"/>
          <p:cNvSpPr/>
          <p:nvPr/>
        </p:nvSpPr>
        <p:spPr>
          <a:xfrm>
            <a:off x="-87682" y="1339687"/>
            <a:ext cx="3507288" cy="3952314"/>
          </a:xfrm>
          <a:custGeom>
            <a:avLst/>
            <a:gdLst>
              <a:gd name="connsiteX0" fmla="*/ 3507288 w 3507288"/>
              <a:gd name="connsiteY0" fmla="*/ 3920647 h 3952314"/>
              <a:gd name="connsiteX1" fmla="*/ 3344449 w 3507288"/>
              <a:gd name="connsiteY1" fmla="*/ 3870543 h 3952314"/>
              <a:gd name="connsiteX2" fmla="*/ 3231715 w 3507288"/>
              <a:gd name="connsiteY2" fmla="*/ 3883069 h 3952314"/>
              <a:gd name="connsiteX3" fmla="*/ 3156559 w 3507288"/>
              <a:gd name="connsiteY3" fmla="*/ 3920647 h 3952314"/>
              <a:gd name="connsiteX4" fmla="*/ 3006247 w 3507288"/>
              <a:gd name="connsiteY4" fmla="*/ 3945699 h 3952314"/>
              <a:gd name="connsiteX5" fmla="*/ 2818356 w 3507288"/>
              <a:gd name="connsiteY5" fmla="*/ 3945699 h 3952314"/>
              <a:gd name="connsiteX6" fmla="*/ 2605414 w 3507288"/>
              <a:gd name="connsiteY6" fmla="*/ 3870543 h 3952314"/>
              <a:gd name="connsiteX7" fmla="*/ 2530258 w 3507288"/>
              <a:gd name="connsiteY7" fmla="*/ 3782861 h 3952314"/>
              <a:gd name="connsiteX8" fmla="*/ 2329841 w 3507288"/>
              <a:gd name="connsiteY8" fmla="*/ 3858017 h 3952314"/>
              <a:gd name="connsiteX9" fmla="*/ 2192055 w 3507288"/>
              <a:gd name="connsiteY9" fmla="*/ 3757809 h 3952314"/>
              <a:gd name="connsiteX10" fmla="*/ 2129425 w 3507288"/>
              <a:gd name="connsiteY10" fmla="*/ 3557392 h 3952314"/>
              <a:gd name="connsiteX11" fmla="*/ 2016690 w 3507288"/>
              <a:gd name="connsiteY11" fmla="*/ 3419606 h 3952314"/>
              <a:gd name="connsiteX12" fmla="*/ 1903956 w 3507288"/>
              <a:gd name="connsiteY12" fmla="*/ 3382028 h 3952314"/>
              <a:gd name="connsiteX13" fmla="*/ 1853852 w 3507288"/>
              <a:gd name="connsiteY13" fmla="*/ 3306872 h 3952314"/>
              <a:gd name="connsiteX14" fmla="*/ 1929008 w 3507288"/>
              <a:gd name="connsiteY14" fmla="*/ 3181611 h 3952314"/>
              <a:gd name="connsiteX15" fmla="*/ 1791222 w 3507288"/>
              <a:gd name="connsiteY15" fmla="*/ 3156559 h 3952314"/>
              <a:gd name="connsiteX16" fmla="*/ 1716066 w 3507288"/>
              <a:gd name="connsiteY16" fmla="*/ 3018773 h 3952314"/>
              <a:gd name="connsiteX17" fmla="*/ 1665962 w 3507288"/>
              <a:gd name="connsiteY17" fmla="*/ 2880987 h 3952314"/>
              <a:gd name="connsiteX18" fmla="*/ 2091847 w 3507288"/>
              <a:gd name="connsiteY18" fmla="*/ 2630466 h 3952314"/>
              <a:gd name="connsiteX19" fmla="*/ 2016690 w 3507288"/>
              <a:gd name="connsiteY19" fmla="*/ 2467628 h 3952314"/>
              <a:gd name="connsiteX20" fmla="*/ 1929008 w 3507288"/>
              <a:gd name="connsiteY20" fmla="*/ 2304789 h 3952314"/>
              <a:gd name="connsiteX21" fmla="*/ 2004164 w 3507288"/>
              <a:gd name="connsiteY21" fmla="*/ 2192055 h 3952314"/>
              <a:gd name="connsiteX22" fmla="*/ 1828800 w 3507288"/>
              <a:gd name="connsiteY22" fmla="*/ 2054269 h 3952314"/>
              <a:gd name="connsiteX23" fmla="*/ 1665962 w 3507288"/>
              <a:gd name="connsiteY23" fmla="*/ 2041743 h 3952314"/>
              <a:gd name="connsiteX24" fmla="*/ 1440493 w 3507288"/>
              <a:gd name="connsiteY24" fmla="*/ 1916483 h 3952314"/>
              <a:gd name="connsiteX25" fmla="*/ 1215025 w 3507288"/>
              <a:gd name="connsiteY25" fmla="*/ 1916483 h 3952314"/>
              <a:gd name="connsiteX26" fmla="*/ 801666 w 3507288"/>
              <a:gd name="connsiteY26" fmla="*/ 2041743 h 3952314"/>
              <a:gd name="connsiteX27" fmla="*/ 588723 w 3507288"/>
              <a:gd name="connsiteY27" fmla="*/ 2054269 h 3952314"/>
              <a:gd name="connsiteX28" fmla="*/ 638827 w 3507288"/>
              <a:gd name="connsiteY28" fmla="*/ 1916483 h 3952314"/>
              <a:gd name="connsiteX29" fmla="*/ 663879 w 3507288"/>
              <a:gd name="connsiteY29" fmla="*/ 1691014 h 3952314"/>
              <a:gd name="connsiteX30" fmla="*/ 663879 w 3507288"/>
              <a:gd name="connsiteY30" fmla="*/ 1528176 h 3952314"/>
              <a:gd name="connsiteX31" fmla="*/ 526093 w 3507288"/>
              <a:gd name="connsiteY31" fmla="*/ 1152395 h 3952314"/>
              <a:gd name="connsiteX32" fmla="*/ 563671 w 3507288"/>
              <a:gd name="connsiteY32" fmla="*/ 688932 h 3952314"/>
              <a:gd name="connsiteX33" fmla="*/ 438411 w 3507288"/>
              <a:gd name="connsiteY33" fmla="*/ 563672 h 3952314"/>
              <a:gd name="connsiteX34" fmla="*/ 300625 w 3507288"/>
              <a:gd name="connsiteY34" fmla="*/ 363255 h 3952314"/>
              <a:gd name="connsiteX35" fmla="*/ 275573 w 3507288"/>
              <a:gd name="connsiteY35" fmla="*/ 75157 h 3952314"/>
              <a:gd name="connsiteX36" fmla="*/ 0 w 3507288"/>
              <a:gd name="connsiteY36" fmla="*/ 0 h 3952314"/>
              <a:gd name="connsiteX37" fmla="*/ 0 w 3507288"/>
              <a:gd name="connsiteY37" fmla="*/ 0 h 395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507288" h="3952314">
                <a:moveTo>
                  <a:pt x="3507288" y="3920647"/>
                </a:moveTo>
                <a:cubicBezTo>
                  <a:pt x="3448833" y="3898726"/>
                  <a:pt x="3390378" y="3876806"/>
                  <a:pt x="3344449" y="3870543"/>
                </a:cubicBezTo>
                <a:cubicBezTo>
                  <a:pt x="3298520" y="3864280"/>
                  <a:pt x="3263030" y="3874718"/>
                  <a:pt x="3231715" y="3883069"/>
                </a:cubicBezTo>
                <a:cubicBezTo>
                  <a:pt x="3200400" y="3891420"/>
                  <a:pt x="3194137" y="3910209"/>
                  <a:pt x="3156559" y="3920647"/>
                </a:cubicBezTo>
                <a:cubicBezTo>
                  <a:pt x="3118981" y="3931085"/>
                  <a:pt x="3062614" y="3941524"/>
                  <a:pt x="3006247" y="3945699"/>
                </a:cubicBezTo>
                <a:cubicBezTo>
                  <a:pt x="2949880" y="3949874"/>
                  <a:pt x="2885162" y="3958225"/>
                  <a:pt x="2818356" y="3945699"/>
                </a:cubicBezTo>
                <a:cubicBezTo>
                  <a:pt x="2751550" y="3933173"/>
                  <a:pt x="2653430" y="3897683"/>
                  <a:pt x="2605414" y="3870543"/>
                </a:cubicBezTo>
                <a:cubicBezTo>
                  <a:pt x="2557398" y="3843403"/>
                  <a:pt x="2576187" y="3784949"/>
                  <a:pt x="2530258" y="3782861"/>
                </a:cubicBezTo>
                <a:cubicBezTo>
                  <a:pt x="2484329" y="3780773"/>
                  <a:pt x="2386208" y="3862192"/>
                  <a:pt x="2329841" y="3858017"/>
                </a:cubicBezTo>
                <a:cubicBezTo>
                  <a:pt x="2273474" y="3853842"/>
                  <a:pt x="2225458" y="3807913"/>
                  <a:pt x="2192055" y="3757809"/>
                </a:cubicBezTo>
                <a:cubicBezTo>
                  <a:pt x="2158652" y="3707705"/>
                  <a:pt x="2158652" y="3613759"/>
                  <a:pt x="2129425" y="3557392"/>
                </a:cubicBezTo>
                <a:cubicBezTo>
                  <a:pt x="2100198" y="3501025"/>
                  <a:pt x="2054268" y="3448833"/>
                  <a:pt x="2016690" y="3419606"/>
                </a:cubicBezTo>
                <a:cubicBezTo>
                  <a:pt x="1979112" y="3390379"/>
                  <a:pt x="1931095" y="3400817"/>
                  <a:pt x="1903956" y="3382028"/>
                </a:cubicBezTo>
                <a:cubicBezTo>
                  <a:pt x="1876817" y="3363239"/>
                  <a:pt x="1849677" y="3340275"/>
                  <a:pt x="1853852" y="3306872"/>
                </a:cubicBezTo>
                <a:cubicBezTo>
                  <a:pt x="1858027" y="3273469"/>
                  <a:pt x="1939446" y="3206663"/>
                  <a:pt x="1929008" y="3181611"/>
                </a:cubicBezTo>
                <a:cubicBezTo>
                  <a:pt x="1918570" y="3156559"/>
                  <a:pt x="1826712" y="3183699"/>
                  <a:pt x="1791222" y="3156559"/>
                </a:cubicBezTo>
                <a:cubicBezTo>
                  <a:pt x="1755732" y="3129419"/>
                  <a:pt x="1736943" y="3064702"/>
                  <a:pt x="1716066" y="3018773"/>
                </a:cubicBezTo>
                <a:cubicBezTo>
                  <a:pt x="1695189" y="2972844"/>
                  <a:pt x="1603332" y="2945705"/>
                  <a:pt x="1665962" y="2880987"/>
                </a:cubicBezTo>
                <a:cubicBezTo>
                  <a:pt x="1728592" y="2816269"/>
                  <a:pt x="2033392" y="2699359"/>
                  <a:pt x="2091847" y="2630466"/>
                </a:cubicBezTo>
                <a:cubicBezTo>
                  <a:pt x="2150302" y="2561573"/>
                  <a:pt x="2043830" y="2521907"/>
                  <a:pt x="2016690" y="2467628"/>
                </a:cubicBezTo>
                <a:cubicBezTo>
                  <a:pt x="1989550" y="2413349"/>
                  <a:pt x="1931096" y="2350718"/>
                  <a:pt x="1929008" y="2304789"/>
                </a:cubicBezTo>
                <a:cubicBezTo>
                  <a:pt x="1926920" y="2258860"/>
                  <a:pt x="2020865" y="2233808"/>
                  <a:pt x="2004164" y="2192055"/>
                </a:cubicBezTo>
                <a:cubicBezTo>
                  <a:pt x="1987463" y="2150302"/>
                  <a:pt x="1885167" y="2079321"/>
                  <a:pt x="1828800" y="2054269"/>
                </a:cubicBezTo>
                <a:cubicBezTo>
                  <a:pt x="1772433" y="2029217"/>
                  <a:pt x="1730680" y="2064707"/>
                  <a:pt x="1665962" y="2041743"/>
                </a:cubicBezTo>
                <a:cubicBezTo>
                  <a:pt x="1601244" y="2018779"/>
                  <a:pt x="1515649" y="1937360"/>
                  <a:pt x="1440493" y="1916483"/>
                </a:cubicBezTo>
                <a:cubicBezTo>
                  <a:pt x="1365337" y="1895606"/>
                  <a:pt x="1321496" y="1895606"/>
                  <a:pt x="1215025" y="1916483"/>
                </a:cubicBezTo>
                <a:cubicBezTo>
                  <a:pt x="1108554" y="1937360"/>
                  <a:pt x="906050" y="2018779"/>
                  <a:pt x="801666" y="2041743"/>
                </a:cubicBezTo>
                <a:cubicBezTo>
                  <a:pt x="697282" y="2064707"/>
                  <a:pt x="615863" y="2075146"/>
                  <a:pt x="588723" y="2054269"/>
                </a:cubicBezTo>
                <a:cubicBezTo>
                  <a:pt x="561583" y="2033392"/>
                  <a:pt x="626301" y="1977026"/>
                  <a:pt x="638827" y="1916483"/>
                </a:cubicBezTo>
                <a:cubicBezTo>
                  <a:pt x="651353" y="1855940"/>
                  <a:pt x="659704" y="1755732"/>
                  <a:pt x="663879" y="1691014"/>
                </a:cubicBezTo>
                <a:cubicBezTo>
                  <a:pt x="668054" y="1626296"/>
                  <a:pt x="686843" y="1617946"/>
                  <a:pt x="663879" y="1528176"/>
                </a:cubicBezTo>
                <a:cubicBezTo>
                  <a:pt x="640915" y="1438406"/>
                  <a:pt x="542794" y="1292269"/>
                  <a:pt x="526093" y="1152395"/>
                </a:cubicBezTo>
                <a:cubicBezTo>
                  <a:pt x="509392" y="1012521"/>
                  <a:pt x="578285" y="787052"/>
                  <a:pt x="563671" y="688932"/>
                </a:cubicBezTo>
                <a:cubicBezTo>
                  <a:pt x="549057" y="590812"/>
                  <a:pt x="482252" y="617951"/>
                  <a:pt x="438411" y="563672"/>
                </a:cubicBezTo>
                <a:cubicBezTo>
                  <a:pt x="394570" y="509393"/>
                  <a:pt x="327765" y="444674"/>
                  <a:pt x="300625" y="363255"/>
                </a:cubicBezTo>
                <a:cubicBezTo>
                  <a:pt x="273485" y="281836"/>
                  <a:pt x="325677" y="135699"/>
                  <a:pt x="275573" y="75157"/>
                </a:cubicBezTo>
                <a:cubicBezTo>
                  <a:pt x="225469" y="1461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25073" y="6535816"/>
            <a:ext cx="4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室戸阿南国定公園</a:t>
            </a:r>
            <a:endParaRPr kumimoji="1" lang="ja-JP" altLang="en-US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-87682" y="-1"/>
            <a:ext cx="2340809" cy="5545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kumimoji="1"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/>
              <a:t>対象地域</a:t>
            </a:r>
            <a:r>
              <a:rPr lang="en-US" altLang="ja-JP" sz="2400" dirty="0" smtClean="0"/>
              <a:t>	</a:t>
            </a:r>
            <a:endParaRPr lang="ja-JP" altLang="en-US" sz="2400" dirty="0"/>
          </a:p>
        </p:txBody>
      </p:sp>
      <p:grpSp>
        <p:nvGrpSpPr>
          <p:cNvPr id="2063" name="グループ化 2062"/>
          <p:cNvGrpSpPr/>
          <p:nvPr/>
        </p:nvGrpSpPr>
        <p:grpSpPr>
          <a:xfrm>
            <a:off x="1058674" y="137564"/>
            <a:ext cx="9012228" cy="4471792"/>
            <a:chOff x="1058674" y="137564"/>
            <a:chExt cx="9012228" cy="4471792"/>
          </a:xfrm>
        </p:grpSpPr>
        <p:sp>
          <p:nvSpPr>
            <p:cNvPr id="6" name="円/楕円 5"/>
            <p:cNvSpPr/>
            <p:nvPr/>
          </p:nvSpPr>
          <p:spPr>
            <a:xfrm rot="19178174">
              <a:off x="1058674" y="2480661"/>
              <a:ext cx="9012228" cy="2128695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2190750" y="137564"/>
              <a:ext cx="6732431" cy="83398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400" b="1" dirty="0">
                  <a:solidFill>
                    <a:srgbClr val="C0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し</a:t>
              </a:r>
              <a:r>
                <a:rPr lang="ja-JP" altLang="en-US" sz="2800" b="1" dirty="0">
                  <a:solidFill>
                    <a:srgbClr val="C0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わ</a:t>
              </a:r>
              <a:r>
                <a:rPr lang="ja-JP" altLang="en-US" sz="4400" b="1" dirty="0">
                  <a:solidFill>
                    <a:srgbClr val="C0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し</a:t>
              </a:r>
              <a:r>
                <a:rPr lang="ja-JP" altLang="en-US" sz="2800" b="1" dirty="0">
                  <a:solidFill>
                    <a:srgbClr val="C0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わ</a:t>
              </a:r>
              <a:r>
                <a:rPr lang="ja-JP" altLang="en-US" sz="3600" b="1" spc="-300" dirty="0">
                  <a:solidFill>
                    <a:srgbClr val="C0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す</a:t>
              </a:r>
              <a:r>
                <a:rPr lang="ja-JP" altLang="en-US" sz="2800" b="1" spc="-300" dirty="0" err="1">
                  <a:solidFill>
                    <a:srgbClr val="C0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ぽ</a:t>
              </a:r>
              <a:r>
                <a:rPr lang="ja-JP" altLang="en-US" sz="2800" b="1" spc="-300" dirty="0">
                  <a:solidFill>
                    <a:srgbClr val="C0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ー</a:t>
              </a:r>
              <a:r>
                <a:rPr lang="ja-JP" altLang="en-US" sz="2800" b="1" spc="-300" dirty="0" err="1" smtClean="0">
                  <a:solidFill>
                    <a:srgbClr val="C0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つ</a:t>
              </a:r>
              <a:r>
                <a:rPr lang="ja-JP" altLang="en-US" sz="2800" b="1" spc="-300" dirty="0" smtClean="0">
                  <a:solidFill>
                    <a:srgbClr val="FF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　</a:t>
              </a:r>
              <a:r>
                <a:rPr kumimoji="1" lang="ja-JP" altLang="en-US" sz="5400" dirty="0" smtClean="0">
                  <a:solidFill>
                    <a:srgbClr val="C0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波</a:t>
              </a:r>
              <a:r>
                <a:rPr kumimoji="1" lang="ja-JP" altLang="en-US" sz="4800" dirty="0" smtClean="0">
                  <a:solidFill>
                    <a:srgbClr val="C0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道</a:t>
              </a:r>
              <a:r>
                <a:rPr kumimoji="1" lang="ja-JP" altLang="en-US" sz="4400" dirty="0">
                  <a:solidFill>
                    <a:srgbClr val="C0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巡</a:t>
              </a:r>
              <a:r>
                <a:rPr kumimoji="1" lang="ja-JP" altLang="en-US" sz="3600" dirty="0">
                  <a:solidFill>
                    <a:srgbClr val="C00000"/>
                  </a:solidFill>
                  <a:latin typeface="HG行書体" panose="03000609000000000000" pitchFamily="65" charset="-128"/>
                  <a:ea typeface="HG行書体" panose="03000609000000000000" pitchFamily="65" charset="-128"/>
                </a:rPr>
                <a:t>り</a:t>
              </a:r>
              <a:endParaRPr kumimoji="1" lang="ja-JP" altLang="en-US" dirty="0" smtClean="0">
                <a:solidFill>
                  <a:srgbClr val="C00000"/>
                </a:solidFill>
              </a:endParaRPr>
            </a:p>
          </p:txBody>
        </p:sp>
      </p:grpSp>
      <p:grpSp>
        <p:nvGrpSpPr>
          <p:cNvPr id="2061" name="グループ化 2060"/>
          <p:cNvGrpSpPr/>
          <p:nvPr/>
        </p:nvGrpSpPr>
        <p:grpSpPr>
          <a:xfrm>
            <a:off x="3400424" y="4448476"/>
            <a:ext cx="5889139" cy="2442905"/>
            <a:chOff x="3400424" y="4448476"/>
            <a:chExt cx="5889139" cy="2442905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113" y="4694501"/>
              <a:ext cx="4706586" cy="2196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正方形/長方形 25"/>
            <p:cNvSpPr/>
            <p:nvPr/>
          </p:nvSpPr>
          <p:spPr>
            <a:xfrm>
              <a:off x="4546113" y="4448476"/>
              <a:ext cx="4743450" cy="53778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FF0000"/>
                  </a:solidFill>
                </a:rPr>
                <a:t>④</a:t>
              </a:r>
              <a:r>
                <a:rPr lang="en-US" altLang="ja-JP" dirty="0">
                  <a:solidFill>
                    <a:srgbClr val="FF0000"/>
                  </a:solidFill>
                </a:rPr>
                <a:t>NSA</a:t>
              </a:r>
              <a:r>
                <a:rPr lang="ja-JP" altLang="en-US" dirty="0">
                  <a:solidFill>
                    <a:srgbClr val="FF0000"/>
                  </a:solidFill>
                </a:rPr>
                <a:t>公認</a:t>
              </a:r>
              <a:r>
                <a:rPr lang="en-US" altLang="ja-JP" dirty="0">
                  <a:solidFill>
                    <a:srgbClr val="FF0000"/>
                  </a:solidFill>
                </a:rPr>
                <a:t>AA</a:t>
              </a:r>
              <a:r>
                <a:rPr lang="ja-JP" altLang="en-US" dirty="0">
                  <a:solidFill>
                    <a:srgbClr val="FF0000"/>
                  </a:solidFill>
                </a:rPr>
                <a:t>ランク「四国の右下サーフィンゲームス</a:t>
              </a:r>
              <a:r>
                <a:rPr lang="en-US" altLang="ja-JP" dirty="0">
                  <a:solidFill>
                    <a:srgbClr val="FF0000"/>
                  </a:solidFill>
                </a:rPr>
                <a:t>For KANSAI 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WMG </a:t>
              </a:r>
              <a:r>
                <a:rPr lang="en-US" altLang="ja-JP" dirty="0">
                  <a:solidFill>
                    <a:srgbClr val="FF0000"/>
                  </a:solidFill>
                </a:rPr>
                <a:t>2021</a:t>
              </a:r>
              <a:r>
                <a:rPr lang="ja-JP" altLang="en-US" dirty="0">
                  <a:solidFill>
                    <a:srgbClr val="FF0000"/>
                  </a:solidFill>
                </a:rPr>
                <a:t>」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>
            <a:xfrm flipH="1">
              <a:off x="3400424" y="4895851"/>
              <a:ext cx="1145690" cy="84057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0" name="グループ化 2059"/>
          <p:cNvGrpSpPr/>
          <p:nvPr/>
        </p:nvGrpSpPr>
        <p:grpSpPr>
          <a:xfrm>
            <a:off x="299379" y="3154781"/>
            <a:ext cx="3511822" cy="1588992"/>
            <a:chOff x="299379" y="3154781"/>
            <a:chExt cx="3511822" cy="1588992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379" y="3494683"/>
              <a:ext cx="2891876" cy="12490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正方形/長方形 43"/>
            <p:cNvSpPr/>
            <p:nvPr/>
          </p:nvSpPr>
          <p:spPr>
            <a:xfrm>
              <a:off x="610003" y="3154781"/>
              <a:ext cx="2359393" cy="26403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FF0000"/>
                  </a:solidFill>
                </a:rPr>
                <a:t>③海部川風流マラソン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055" name="直線矢印コネクタ 2054"/>
            <p:cNvCxnSpPr/>
            <p:nvPr/>
          </p:nvCxnSpPr>
          <p:spPr>
            <a:xfrm>
              <a:off x="2989647" y="3315844"/>
              <a:ext cx="821554" cy="9616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6" name="グループ化 2055"/>
          <p:cNvGrpSpPr/>
          <p:nvPr/>
        </p:nvGrpSpPr>
        <p:grpSpPr>
          <a:xfrm>
            <a:off x="108499" y="989529"/>
            <a:ext cx="6200060" cy="1948338"/>
            <a:chOff x="108499" y="989529"/>
            <a:chExt cx="6200060" cy="1948338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981" y="1385292"/>
              <a:ext cx="2499679" cy="15525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正方形/長方形 27"/>
            <p:cNvSpPr/>
            <p:nvPr/>
          </p:nvSpPr>
          <p:spPr>
            <a:xfrm>
              <a:off x="108499" y="989529"/>
              <a:ext cx="3815709" cy="381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FF0000"/>
                  </a:solidFill>
                </a:rPr>
                <a:t>①千羽海崖トレイルランニングレース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直線矢印コネクタ 30"/>
            <p:cNvCxnSpPr/>
            <p:nvPr/>
          </p:nvCxnSpPr>
          <p:spPr>
            <a:xfrm>
              <a:off x="3705225" y="1339687"/>
              <a:ext cx="2603334" cy="15981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41" y="1415811"/>
              <a:ext cx="1665316" cy="443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2" name="グループ化 2061"/>
          <p:cNvGrpSpPr/>
          <p:nvPr/>
        </p:nvGrpSpPr>
        <p:grpSpPr>
          <a:xfrm>
            <a:off x="1018668" y="2772895"/>
            <a:ext cx="8234838" cy="3420509"/>
            <a:chOff x="1018668" y="2772895"/>
            <a:chExt cx="8234838" cy="3420509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1665962" y="5782648"/>
              <a:ext cx="1657719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FF0000"/>
                  </a:solidFill>
                </a:rPr>
                <a:t>サーフィン会場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958632" y="3569560"/>
              <a:ext cx="2294874" cy="7078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 smtClean="0">
                  <a:solidFill>
                    <a:srgbClr val="FF0000"/>
                  </a:solidFill>
                </a:rPr>
                <a:t>トライアスロン・</a:t>
              </a:r>
              <a:endParaRPr kumimoji="1" lang="en-US" altLang="ja-JP" sz="2000" b="1" dirty="0" smtClean="0">
                <a:solidFill>
                  <a:srgbClr val="FF0000"/>
                </a:solidFill>
              </a:endParaRPr>
            </a:p>
            <a:p>
              <a:r>
                <a:rPr kumimoji="1" lang="ja-JP" altLang="en-US" sz="2000" b="1" dirty="0" smtClean="0">
                  <a:solidFill>
                    <a:srgbClr val="FF0000"/>
                  </a:solidFill>
                </a:rPr>
                <a:t>アクアスロン会場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7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8632" y="2772895"/>
              <a:ext cx="2294874" cy="796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8000" contras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668" y="5539860"/>
              <a:ext cx="632020" cy="653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8000" contras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418" y="2772895"/>
              <a:ext cx="632020" cy="653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59" name="グループ化 2058"/>
          <p:cNvGrpSpPr/>
          <p:nvPr/>
        </p:nvGrpSpPr>
        <p:grpSpPr>
          <a:xfrm>
            <a:off x="5674143" y="1629206"/>
            <a:ext cx="3636171" cy="977673"/>
            <a:chOff x="5674143" y="1629206"/>
            <a:chExt cx="3636171" cy="977673"/>
          </a:xfrm>
        </p:grpSpPr>
        <p:sp>
          <p:nvSpPr>
            <p:cNvPr id="39" name="正方形/長方形 38"/>
            <p:cNvSpPr/>
            <p:nvPr/>
          </p:nvSpPr>
          <p:spPr>
            <a:xfrm>
              <a:off x="5674143" y="1629206"/>
              <a:ext cx="3636171" cy="381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FF0000"/>
                  </a:solidFill>
                </a:rPr>
                <a:t>②</a:t>
              </a:r>
              <a:r>
                <a:rPr kumimoji="1" lang="ja-JP" altLang="en-US" dirty="0" err="1" smtClean="0">
                  <a:solidFill>
                    <a:srgbClr val="FF0000"/>
                  </a:solidFill>
                </a:rPr>
                <a:t>ひわさ</a:t>
              </a:r>
              <a:r>
                <a:rPr kumimoji="1" lang="ja-JP" altLang="en-US" dirty="0" smtClean="0">
                  <a:solidFill>
                    <a:srgbClr val="FF0000"/>
                  </a:solidFill>
                </a:rPr>
                <a:t>うみがめトライアスロン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382" y="2010206"/>
              <a:ext cx="2161059" cy="5966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51" name="直線矢印コネクタ 50"/>
            <p:cNvCxnSpPr/>
            <p:nvPr/>
          </p:nvCxnSpPr>
          <p:spPr>
            <a:xfrm flipH="1">
              <a:off x="6629162" y="2054806"/>
              <a:ext cx="212842" cy="4301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983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254" y="5067188"/>
            <a:ext cx="8788400" cy="1308100"/>
          </a:xfrm>
        </p:spPr>
        <p:txBody>
          <a:bodyPr>
            <a:noAutofit/>
          </a:bodyPr>
          <a:lstStyle/>
          <a:p>
            <a:r>
              <a:rPr lang="ja-JP" altLang="en-US" sz="3600" dirty="0" smtClean="0">
                <a:solidFill>
                  <a:srgbClr val="C00000"/>
                </a:solidFill>
              </a:rPr>
              <a:t>“し</a:t>
            </a:r>
            <a:r>
              <a:rPr lang="ja-JP" altLang="en-US" sz="2800" dirty="0" smtClean="0">
                <a:solidFill>
                  <a:srgbClr val="C00000"/>
                </a:solidFill>
              </a:rPr>
              <a:t>わ</a:t>
            </a:r>
            <a:r>
              <a:rPr lang="ja-JP" altLang="en-US" sz="3600" dirty="0" smtClean="0">
                <a:solidFill>
                  <a:srgbClr val="C00000"/>
                </a:solidFill>
              </a:rPr>
              <a:t>し</a:t>
            </a:r>
            <a:r>
              <a:rPr lang="ja-JP" altLang="en-US" sz="2800" dirty="0" smtClean="0">
                <a:solidFill>
                  <a:srgbClr val="C00000"/>
                </a:solidFill>
              </a:rPr>
              <a:t>わ</a:t>
            </a:r>
            <a:r>
              <a:rPr lang="ja-JP" altLang="en-US" sz="3600" dirty="0" smtClean="0">
                <a:solidFill>
                  <a:srgbClr val="C00000"/>
                </a:solidFill>
              </a:rPr>
              <a:t>す</a:t>
            </a:r>
            <a:r>
              <a:rPr lang="ja-JP" altLang="en-US" dirty="0" err="1" smtClean="0">
                <a:solidFill>
                  <a:srgbClr val="C00000"/>
                </a:solidFill>
              </a:rPr>
              <a:t>ぽ</a:t>
            </a:r>
            <a:r>
              <a:rPr lang="ja-JP" altLang="en-US" sz="2800" dirty="0" smtClean="0">
                <a:solidFill>
                  <a:srgbClr val="C00000"/>
                </a:solidFill>
              </a:rPr>
              <a:t>ー</a:t>
            </a:r>
            <a:r>
              <a:rPr lang="ja-JP" altLang="en-US" sz="2800" dirty="0" err="1" smtClean="0">
                <a:solidFill>
                  <a:srgbClr val="C00000"/>
                </a:solidFill>
              </a:rPr>
              <a:t>つ</a:t>
            </a:r>
            <a:r>
              <a:rPr lang="ja-JP" altLang="en-US" sz="3600" dirty="0" smtClean="0">
                <a:solidFill>
                  <a:srgbClr val="C00000"/>
                </a:solidFill>
              </a:rPr>
              <a:t>”</a:t>
            </a:r>
            <a:r>
              <a:rPr lang="ja-JP" altLang="en-US" sz="4400" dirty="0" smtClean="0">
                <a:solidFill>
                  <a:srgbClr val="C000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波</a:t>
            </a:r>
            <a:r>
              <a:rPr lang="ja-JP" altLang="en-US" sz="3600" dirty="0" smtClean="0">
                <a:solidFill>
                  <a:srgbClr val="C000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道巡</a:t>
            </a:r>
            <a:r>
              <a:rPr lang="ja-JP" altLang="en-US" dirty="0" smtClean="0">
                <a:solidFill>
                  <a:srgbClr val="C000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り </a:t>
            </a:r>
            <a:r>
              <a:rPr lang="ja-JP" altLang="en-US" dirty="0"/>
              <a:t> </a:t>
            </a:r>
            <a:r>
              <a:rPr lang="ja-JP" altLang="en-US" dirty="0" smtClean="0"/>
              <a:t>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世界の人々に伝えてスポーツでつながりたい</a:t>
            </a:r>
            <a:endParaRPr kumimoji="1" lang="ja-JP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33" y="3129507"/>
            <a:ext cx="1341924" cy="13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下矢印 6"/>
          <p:cNvSpPr/>
          <p:nvPr/>
        </p:nvSpPr>
        <p:spPr>
          <a:xfrm>
            <a:off x="3989801" y="2578662"/>
            <a:ext cx="1036222" cy="37460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2762" y="135371"/>
            <a:ext cx="5836238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0070C0"/>
                </a:solidFill>
              </a:rPr>
              <a:t>この地域の海岸スポーツが抱えている問題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9035" y="713994"/>
            <a:ext cx="8750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・各行政区でのレジャー推進やイベントがタコツボ化</a:t>
            </a:r>
            <a:endParaRPr kumimoji="1" lang="en-US" altLang="ja-JP" sz="2800" dirty="0" smtClean="0"/>
          </a:p>
          <a:p>
            <a:r>
              <a:rPr kumimoji="1" lang="ja-JP" altLang="en-US" sz="2800" dirty="0" smtClean="0"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・レジャースポーツに対する住民の意識・関心が薄い</a:t>
            </a:r>
            <a:endParaRPr kumimoji="1" lang="en-US" altLang="ja-JP" sz="2800" dirty="0" smtClean="0"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  <a:p>
            <a:r>
              <a:rPr kumimoji="1" lang="ja-JP" altLang="en-US" sz="2800" dirty="0" smtClean="0"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・スポーツ観光産業のビジョンがない</a:t>
            </a:r>
            <a:endParaRPr kumimoji="1" lang="en-US" altLang="ja-JP" sz="2800" dirty="0" smtClean="0"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  <a:p>
            <a:endParaRPr kumimoji="1" lang="en-US" altLang="ja-JP" sz="2800" dirty="0" smtClean="0"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13557" y="3002507"/>
            <a:ext cx="6460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KANSAI WMG 2021</a:t>
            </a:r>
            <a:endParaRPr lang="en-US" altLang="ja-JP" sz="2800" dirty="0"/>
          </a:p>
          <a:p>
            <a:r>
              <a:rPr lang="ja-JP" altLang="en-US" sz="2800" dirty="0" smtClean="0"/>
              <a:t>５つのコンセプト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晴・華・夢・表・大の舞台）</a:t>
            </a:r>
            <a:endParaRPr lang="en-US" altLang="ja-JP" sz="2800" dirty="0" smtClean="0"/>
          </a:p>
          <a:p>
            <a:r>
              <a:rPr lang="ja-JP" altLang="en-US" sz="2800" dirty="0" smtClean="0"/>
              <a:t>７つの大会基本理念</a:t>
            </a:r>
            <a:endParaRPr kumimoji="1" lang="ja-JP" altLang="en-US" sz="2800" dirty="0"/>
          </a:p>
        </p:txBody>
      </p:sp>
      <p:sp>
        <p:nvSpPr>
          <p:cNvPr id="9" name="下矢印 8"/>
          <p:cNvSpPr/>
          <p:nvPr/>
        </p:nvSpPr>
        <p:spPr>
          <a:xfrm>
            <a:off x="3989801" y="4692586"/>
            <a:ext cx="1036222" cy="37460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63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下矢印 51"/>
          <p:cNvSpPr/>
          <p:nvPr/>
        </p:nvSpPr>
        <p:spPr>
          <a:xfrm rot="17651417">
            <a:off x="6775451" y="1439862"/>
            <a:ext cx="366712" cy="544513"/>
          </a:xfrm>
          <a:prstGeom prst="downArrow">
            <a:avLst>
              <a:gd name="adj1" fmla="val 3762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0" name="下矢印 49"/>
          <p:cNvSpPr/>
          <p:nvPr/>
        </p:nvSpPr>
        <p:spPr>
          <a:xfrm rot="4435008">
            <a:off x="1724026" y="1484312"/>
            <a:ext cx="366712" cy="544513"/>
          </a:xfrm>
          <a:prstGeom prst="downArrow">
            <a:avLst>
              <a:gd name="adj1" fmla="val 3762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442913" y="3089275"/>
            <a:ext cx="7848600" cy="28352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9" name="下矢印 38"/>
          <p:cNvSpPr/>
          <p:nvPr/>
        </p:nvSpPr>
        <p:spPr>
          <a:xfrm rot="2652964">
            <a:off x="2649538" y="1890713"/>
            <a:ext cx="503237" cy="544512"/>
          </a:xfrm>
          <a:prstGeom prst="downArrow">
            <a:avLst>
              <a:gd name="adj1" fmla="val 3762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7" name="下矢印 36"/>
          <p:cNvSpPr/>
          <p:nvPr/>
        </p:nvSpPr>
        <p:spPr>
          <a:xfrm rot="19447353">
            <a:off x="5883275" y="1889125"/>
            <a:ext cx="503238" cy="544513"/>
          </a:xfrm>
          <a:prstGeom prst="downArrow">
            <a:avLst>
              <a:gd name="adj1" fmla="val 3762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6" name="下矢印 35"/>
          <p:cNvSpPr/>
          <p:nvPr/>
        </p:nvSpPr>
        <p:spPr>
          <a:xfrm>
            <a:off x="4114800" y="2081213"/>
            <a:ext cx="649288" cy="503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1019175" y="3017837"/>
            <a:ext cx="6696075" cy="23590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1882775" y="928688"/>
            <a:ext cx="5040313" cy="122396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latin typeface="+mj-ea"/>
              <a:ea typeface="+mj-ea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2171700" y="1433513"/>
            <a:ext cx="1152525" cy="2873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51" name="テキスト ボックス 1"/>
          <p:cNvSpPr txBox="1">
            <a:spLocks noChangeArrowheads="1"/>
          </p:cNvSpPr>
          <p:nvPr/>
        </p:nvSpPr>
        <p:spPr bwMode="auto">
          <a:xfrm>
            <a:off x="1836738" y="6061075"/>
            <a:ext cx="5759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smtClean="0">
                <a:latin typeface="HGS創英角ｺﾞｼｯｸUB" pitchFamily="50" charset="-128"/>
                <a:ea typeface="HGS創英角ｺﾞｼｯｸUB" pitchFamily="50" charset="-128"/>
              </a:rPr>
              <a:t>WMG2021</a:t>
            </a:r>
            <a:r>
              <a:rPr lang="ja-JP" altLang="en-US" sz="1800" dirty="0" smtClean="0">
                <a:latin typeface="HGS創英角ｺﾞｼｯｸUB" pitchFamily="50" charset="-128"/>
                <a:ea typeface="HGS創英角ｺﾞｼｯｸUB" pitchFamily="50" charset="-128"/>
              </a:rPr>
              <a:t>の開催と室戸阿南海岸スポーツ文化の共存</a:t>
            </a:r>
            <a:endParaRPr lang="ja-JP" altLang="en-US" sz="18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3467100" y="928688"/>
            <a:ext cx="1873250" cy="5762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3821510" y="835191"/>
            <a:ext cx="1235868" cy="3038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関西広域連合</a:t>
            </a:r>
            <a:endParaRPr lang="ja-JP" alt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5" name="テキスト ボックス 5"/>
          <p:cNvSpPr txBox="1">
            <a:spLocks noChangeArrowheads="1"/>
          </p:cNvSpPr>
          <p:nvPr/>
        </p:nvSpPr>
        <p:spPr bwMode="auto">
          <a:xfrm>
            <a:off x="3683000" y="1217613"/>
            <a:ext cx="1441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 smtClean="0">
                <a:solidFill>
                  <a:schemeClr val="tx2"/>
                </a:solidFill>
                <a:latin typeface="Arial" pitchFamily="34" charset="0"/>
              </a:rPr>
              <a:t>開催理念</a:t>
            </a:r>
            <a:endParaRPr lang="ja-JP" altLang="en-US" sz="12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0257" name="テキスト ボックス 7"/>
          <p:cNvSpPr txBox="1">
            <a:spLocks noChangeArrowheads="1"/>
          </p:cNvSpPr>
          <p:nvPr/>
        </p:nvSpPr>
        <p:spPr bwMode="auto">
          <a:xfrm>
            <a:off x="2171700" y="1433513"/>
            <a:ext cx="1152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Arial" pitchFamily="34" charset="0"/>
              </a:rPr>
              <a:t>国際的競技場</a:t>
            </a:r>
            <a:endParaRPr lang="ja-JP" altLang="en-US" sz="1200" dirty="0">
              <a:latin typeface="Arial" pitchFamily="34" charset="0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5411788" y="1433513"/>
            <a:ext cx="1152525" cy="2873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59" name="テキスト ボックス 10"/>
          <p:cNvSpPr txBox="1">
            <a:spLocks noChangeArrowheads="1"/>
          </p:cNvSpPr>
          <p:nvPr/>
        </p:nvSpPr>
        <p:spPr bwMode="auto">
          <a:xfrm>
            <a:off x="5411788" y="1433513"/>
            <a:ext cx="1152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Arial" pitchFamily="34" charset="0"/>
              </a:rPr>
              <a:t>国際的</a:t>
            </a:r>
            <a:r>
              <a:rPr lang="ja-JP" altLang="en-US" sz="1200" dirty="0" smtClean="0">
                <a:latin typeface="Arial" pitchFamily="34" charset="0"/>
              </a:rPr>
              <a:t>競技場</a:t>
            </a:r>
            <a:endParaRPr lang="ja-JP" altLang="en-US" sz="1200" dirty="0">
              <a:latin typeface="Arial" pitchFamily="34" charset="0"/>
            </a:endParaRPr>
          </a:p>
        </p:txBody>
      </p:sp>
      <p:sp>
        <p:nvSpPr>
          <p:cNvPr id="10260" name="テキスト ボックス 11"/>
          <p:cNvSpPr txBox="1">
            <a:spLocks noChangeArrowheads="1"/>
          </p:cNvSpPr>
          <p:nvPr/>
        </p:nvSpPr>
        <p:spPr bwMode="auto">
          <a:xfrm>
            <a:off x="3360737" y="2719765"/>
            <a:ext cx="24114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b="1" dirty="0" smtClean="0">
                <a:solidFill>
                  <a:srgbClr val="FF0000"/>
                </a:solidFill>
                <a:latin typeface="Arial" pitchFamily="34" charset="0"/>
              </a:rPr>
              <a:t>KANSAI WMG 2021</a:t>
            </a:r>
            <a:endParaRPr lang="ja-JP" altLang="en-US" sz="16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0261" name="テキスト ボックス 15"/>
          <p:cNvSpPr txBox="1">
            <a:spLocks noChangeArrowheads="1"/>
          </p:cNvSpPr>
          <p:nvPr/>
        </p:nvSpPr>
        <p:spPr bwMode="auto">
          <a:xfrm>
            <a:off x="2603500" y="1073150"/>
            <a:ext cx="5032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>
                <a:solidFill>
                  <a:schemeClr val="tx2"/>
                </a:solidFill>
                <a:latin typeface="Arial" pitchFamily="34" charset="0"/>
              </a:rPr>
              <a:t>様式</a:t>
            </a:r>
          </a:p>
        </p:txBody>
      </p:sp>
      <p:sp>
        <p:nvSpPr>
          <p:cNvPr id="10262" name="テキスト ボックス 16"/>
          <p:cNvSpPr txBox="1">
            <a:spLocks noChangeArrowheads="1"/>
          </p:cNvSpPr>
          <p:nvPr/>
        </p:nvSpPr>
        <p:spPr bwMode="auto">
          <a:xfrm>
            <a:off x="5699125" y="1073150"/>
            <a:ext cx="5048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>
                <a:solidFill>
                  <a:schemeClr val="tx2"/>
                </a:solidFill>
                <a:latin typeface="Arial" pitchFamily="34" charset="0"/>
              </a:rPr>
              <a:t>様式</a:t>
            </a:r>
          </a:p>
        </p:txBody>
      </p:sp>
      <p:cxnSp>
        <p:nvCxnSpPr>
          <p:cNvPr id="23" name="直線コネクタ 22"/>
          <p:cNvCxnSpPr/>
          <p:nvPr/>
        </p:nvCxnSpPr>
        <p:spPr>
          <a:xfrm rot="5400000">
            <a:off x="2639218" y="821532"/>
            <a:ext cx="3603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rot="5400000">
            <a:off x="5734843" y="821532"/>
            <a:ext cx="3603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円/楕円 25"/>
          <p:cNvSpPr/>
          <p:nvPr/>
        </p:nvSpPr>
        <p:spPr>
          <a:xfrm>
            <a:off x="3113088" y="2719765"/>
            <a:ext cx="2592387" cy="79216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sz="1200" dirty="0">
              <a:solidFill>
                <a:schemeClr val="tx2"/>
              </a:solidFill>
            </a:endParaRPr>
          </a:p>
          <a:p>
            <a:pPr algn="ctr">
              <a:defRPr/>
            </a:pPr>
            <a:endParaRPr lang="en-US" altLang="ja-JP" sz="1200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ja-JP" altLang="en-US" sz="1200" b="1" dirty="0">
                <a:solidFill>
                  <a:schemeClr val="tx2"/>
                </a:solidFill>
              </a:rPr>
              <a:t>開催地として</a:t>
            </a:r>
            <a:r>
              <a:rPr lang="ja-JP" altLang="en-US" sz="1200" b="1" dirty="0" smtClean="0">
                <a:solidFill>
                  <a:schemeClr val="tx2"/>
                </a:solidFill>
              </a:rPr>
              <a:t>のステイタス</a:t>
            </a:r>
            <a:endParaRPr lang="en-US" altLang="ja-JP" sz="1200" b="1" dirty="0">
              <a:solidFill>
                <a:schemeClr val="tx2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3179763" y="2584450"/>
            <a:ext cx="2519362" cy="504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200" b="1" dirty="0" smtClean="0">
                <a:solidFill>
                  <a:schemeClr val="tx2"/>
                </a:solidFill>
              </a:rPr>
              <a:t>WMG2021</a:t>
            </a:r>
            <a:r>
              <a:rPr lang="ja-JP" altLang="en-US" sz="1200" b="1" dirty="0" smtClean="0">
                <a:solidFill>
                  <a:schemeClr val="tx2"/>
                </a:solidFill>
              </a:rPr>
              <a:t>の</a:t>
            </a:r>
            <a:r>
              <a:rPr lang="ja-JP" altLang="en-US" sz="1200" b="1" dirty="0">
                <a:solidFill>
                  <a:schemeClr val="tx2"/>
                </a:solidFill>
              </a:rPr>
              <a:t>ステイタス</a:t>
            </a:r>
          </a:p>
        </p:txBody>
      </p:sp>
      <p:sp>
        <p:nvSpPr>
          <p:cNvPr id="10268" name="テキスト ボックス 27"/>
          <p:cNvSpPr txBox="1">
            <a:spLocks noChangeArrowheads="1"/>
          </p:cNvSpPr>
          <p:nvPr/>
        </p:nvSpPr>
        <p:spPr bwMode="auto">
          <a:xfrm>
            <a:off x="2686914" y="4609198"/>
            <a:ext cx="43355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 smtClean="0">
                <a:solidFill>
                  <a:srgbClr val="00B0F0"/>
                </a:solidFill>
                <a:latin typeface="HGS創英角ｺﾞｼｯｸUB" pitchFamily="50" charset="-128"/>
                <a:ea typeface="HGS創英角ｺﾞｼｯｸUB" pitchFamily="50" charset="-128"/>
              </a:rPr>
              <a:t>「</a:t>
            </a:r>
            <a:r>
              <a:rPr lang="ja-JP" altLang="en-US" sz="2400" b="1" dirty="0" smtClean="0">
                <a:solidFill>
                  <a:srgbClr val="00B0F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し</a:t>
            </a:r>
            <a:r>
              <a:rPr lang="ja-JP" altLang="en-US" sz="1800" b="1" dirty="0" smtClean="0">
                <a:solidFill>
                  <a:srgbClr val="00B0F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わ</a:t>
            </a:r>
            <a:r>
              <a:rPr lang="ja-JP" altLang="en-US" sz="2400" b="1" dirty="0" smtClean="0">
                <a:solidFill>
                  <a:srgbClr val="00B0F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し</a:t>
            </a:r>
            <a:r>
              <a:rPr lang="ja-JP" altLang="en-US" sz="1800" b="1" dirty="0" smtClean="0">
                <a:solidFill>
                  <a:srgbClr val="00B0F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わ</a:t>
            </a:r>
            <a:r>
              <a:rPr lang="ja-JP" altLang="en-US" sz="2400" b="1" dirty="0" smtClean="0">
                <a:solidFill>
                  <a:srgbClr val="00B0F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す</a:t>
            </a:r>
            <a:r>
              <a:rPr lang="ja-JP" altLang="en-US" sz="2000" b="1" dirty="0" err="1" smtClean="0">
                <a:solidFill>
                  <a:srgbClr val="00B0F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ぽ</a:t>
            </a:r>
            <a:r>
              <a:rPr lang="ja-JP" altLang="en-US" sz="1800" b="1" dirty="0" smtClean="0">
                <a:solidFill>
                  <a:srgbClr val="00B0F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ー</a:t>
            </a:r>
            <a:r>
              <a:rPr lang="ja-JP" altLang="en-US" sz="1800" b="1" dirty="0" err="1" smtClean="0">
                <a:solidFill>
                  <a:srgbClr val="00B0F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つ</a:t>
            </a:r>
            <a:r>
              <a:rPr lang="ja-JP" altLang="en-US" sz="1800" dirty="0" smtClean="0">
                <a:solidFill>
                  <a:srgbClr val="00B0F0"/>
                </a:solidFill>
                <a:latin typeface="HGS創英角ｺﾞｼｯｸUB" pitchFamily="50" charset="-128"/>
                <a:ea typeface="HGS創英角ｺﾞｼｯｸUB" pitchFamily="50" charset="-128"/>
              </a:rPr>
              <a:t>」</a:t>
            </a:r>
            <a:r>
              <a:rPr lang="ja-JP" altLang="en-US" sz="2800" b="1" dirty="0" smtClean="0">
                <a:solidFill>
                  <a:srgbClr val="00B0F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波</a:t>
            </a:r>
            <a:r>
              <a:rPr lang="ja-JP" altLang="en-US" sz="1800" b="1" dirty="0" smtClean="0">
                <a:solidFill>
                  <a:srgbClr val="00B0F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道</a:t>
            </a:r>
            <a:r>
              <a:rPr lang="ja-JP" altLang="en-US" sz="1800" dirty="0" smtClean="0">
                <a:solidFill>
                  <a:srgbClr val="00B0F0"/>
                </a:solidFill>
                <a:latin typeface="+mj-ea"/>
                <a:ea typeface="+mj-ea"/>
              </a:rPr>
              <a:t>の発信</a:t>
            </a:r>
            <a:endParaRPr lang="ja-JP" altLang="en-US" sz="1800" dirty="0">
              <a:solidFill>
                <a:srgbClr val="00B0F0"/>
              </a:solidFill>
              <a:latin typeface="+mj-ea"/>
              <a:ea typeface="+mj-ea"/>
            </a:endParaRPr>
          </a:p>
        </p:txBody>
      </p:sp>
      <p:sp>
        <p:nvSpPr>
          <p:cNvPr id="10269" name="テキスト ボックス 28"/>
          <p:cNvSpPr txBox="1">
            <a:spLocks noChangeArrowheads="1"/>
          </p:cNvSpPr>
          <p:nvPr/>
        </p:nvSpPr>
        <p:spPr bwMode="auto">
          <a:xfrm>
            <a:off x="1271587" y="3953646"/>
            <a:ext cx="18002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個人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のプライド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の形成</a:t>
            </a:r>
          </a:p>
        </p:txBody>
      </p:sp>
      <p:sp>
        <p:nvSpPr>
          <p:cNvPr id="10271" name="テキスト ボックス 30"/>
          <p:cNvSpPr txBox="1">
            <a:spLocks noChangeArrowheads="1"/>
          </p:cNvSpPr>
          <p:nvPr/>
        </p:nvSpPr>
        <p:spPr bwMode="auto">
          <a:xfrm>
            <a:off x="1163638" y="3665538"/>
            <a:ext cx="1943100" cy="307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Arial" pitchFamily="34" charset="0"/>
              </a:rPr>
              <a:t>ボランティアとして参加</a:t>
            </a:r>
          </a:p>
        </p:txBody>
      </p:sp>
      <p:sp>
        <p:nvSpPr>
          <p:cNvPr id="10276" name="テキスト ボックス 37"/>
          <p:cNvSpPr txBox="1">
            <a:spLocks noChangeArrowheads="1"/>
          </p:cNvSpPr>
          <p:nvPr/>
        </p:nvSpPr>
        <p:spPr bwMode="auto">
          <a:xfrm>
            <a:off x="6132513" y="2368550"/>
            <a:ext cx="18716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>
                <a:latin typeface="Arial" pitchFamily="34" charset="0"/>
              </a:rPr>
              <a:t>競技者としてのステイタス</a:t>
            </a:r>
          </a:p>
        </p:txBody>
      </p:sp>
      <p:sp>
        <p:nvSpPr>
          <p:cNvPr id="10277" name="テキスト ボックス 39"/>
          <p:cNvSpPr txBox="1">
            <a:spLocks noChangeArrowheads="1"/>
          </p:cNvSpPr>
          <p:nvPr/>
        </p:nvSpPr>
        <p:spPr bwMode="auto">
          <a:xfrm>
            <a:off x="1163638" y="2368550"/>
            <a:ext cx="20161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>
                <a:latin typeface="Arial" pitchFamily="34" charset="0"/>
              </a:rPr>
              <a:t>競技種目としてのステイタス</a:t>
            </a:r>
          </a:p>
        </p:txBody>
      </p:sp>
      <p:cxnSp>
        <p:nvCxnSpPr>
          <p:cNvPr id="43" name="直線矢印コネクタ 42"/>
          <p:cNvCxnSpPr/>
          <p:nvPr/>
        </p:nvCxnSpPr>
        <p:spPr>
          <a:xfrm flipV="1">
            <a:off x="2324100" y="3233738"/>
            <a:ext cx="782638" cy="431801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 flipV="1">
            <a:off x="5772150" y="3160713"/>
            <a:ext cx="792163" cy="485156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0" name="テキスト ボックス 45"/>
          <p:cNvSpPr txBox="1">
            <a:spLocks noChangeArrowheads="1"/>
          </p:cNvSpPr>
          <p:nvPr/>
        </p:nvSpPr>
        <p:spPr bwMode="auto">
          <a:xfrm>
            <a:off x="899320" y="4963349"/>
            <a:ext cx="1008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>
                <a:solidFill>
                  <a:schemeClr val="tx2"/>
                </a:solidFill>
                <a:latin typeface="Arial" pitchFamily="34" charset="0"/>
              </a:rPr>
              <a:t>経済効果</a:t>
            </a:r>
          </a:p>
        </p:txBody>
      </p:sp>
      <p:sp>
        <p:nvSpPr>
          <p:cNvPr id="10281" name="テキスト ボックス 46"/>
          <p:cNvSpPr txBox="1">
            <a:spLocks noChangeArrowheads="1"/>
          </p:cNvSpPr>
          <p:nvPr/>
        </p:nvSpPr>
        <p:spPr bwMode="auto">
          <a:xfrm>
            <a:off x="3575844" y="5346700"/>
            <a:ext cx="172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地域の活性化</a:t>
            </a:r>
          </a:p>
        </p:txBody>
      </p:sp>
      <p:sp>
        <p:nvSpPr>
          <p:cNvPr id="10282" name="テキスト ボックス 47"/>
          <p:cNvSpPr txBox="1">
            <a:spLocks noChangeArrowheads="1"/>
          </p:cNvSpPr>
          <p:nvPr/>
        </p:nvSpPr>
        <p:spPr bwMode="auto">
          <a:xfrm>
            <a:off x="2171700" y="5356648"/>
            <a:ext cx="1008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>
                <a:solidFill>
                  <a:schemeClr val="tx2"/>
                </a:solidFill>
                <a:latin typeface="Arial" pitchFamily="34" charset="0"/>
              </a:rPr>
              <a:t>地域情報</a:t>
            </a:r>
          </a:p>
        </p:txBody>
      </p:sp>
      <p:sp>
        <p:nvSpPr>
          <p:cNvPr id="10283" name="テキスト ボックス 48"/>
          <p:cNvSpPr txBox="1">
            <a:spLocks noChangeArrowheads="1"/>
          </p:cNvSpPr>
          <p:nvPr/>
        </p:nvSpPr>
        <p:spPr bwMode="auto">
          <a:xfrm>
            <a:off x="5948362" y="5301487"/>
            <a:ext cx="1008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>
                <a:solidFill>
                  <a:schemeClr val="tx2"/>
                </a:solidFill>
                <a:latin typeface="Arial" pitchFamily="34" charset="0"/>
              </a:rPr>
              <a:t>観光客</a:t>
            </a:r>
          </a:p>
        </p:txBody>
      </p:sp>
      <p:sp>
        <p:nvSpPr>
          <p:cNvPr id="10284" name="テキスト ボックス 49"/>
          <p:cNvSpPr txBox="1">
            <a:spLocks noChangeArrowheads="1"/>
          </p:cNvSpPr>
          <p:nvPr/>
        </p:nvSpPr>
        <p:spPr bwMode="auto">
          <a:xfrm>
            <a:off x="6933406" y="4874048"/>
            <a:ext cx="1008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>
                <a:solidFill>
                  <a:schemeClr val="tx2"/>
                </a:solidFill>
                <a:latin typeface="Arial" pitchFamily="34" charset="0"/>
              </a:rPr>
              <a:t>行政支援</a:t>
            </a:r>
          </a:p>
        </p:txBody>
      </p:sp>
      <p:cxnSp>
        <p:nvCxnSpPr>
          <p:cNvPr id="51" name="直線矢印コネクタ 50"/>
          <p:cNvCxnSpPr/>
          <p:nvPr/>
        </p:nvCxnSpPr>
        <p:spPr>
          <a:xfrm flipH="1" flipV="1">
            <a:off x="6780212" y="4653235"/>
            <a:ext cx="439739" cy="27742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6005513" y="5047509"/>
            <a:ext cx="198437" cy="25397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flipV="1">
            <a:off x="2675731" y="5073670"/>
            <a:ext cx="225425" cy="22781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V="1">
            <a:off x="1442244" y="4623184"/>
            <a:ext cx="552904" cy="404813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4716463" y="6565900"/>
            <a:ext cx="419893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050" dirty="0">
                <a:latin typeface="Arial" charset="0"/>
                <a:ea typeface="ＭＳ Ｐゴシック" charset="-128"/>
              </a:rPr>
              <a:t>佐伯聰夫（</a:t>
            </a:r>
            <a:r>
              <a:rPr lang="en-US" altLang="ja-JP" sz="1050" dirty="0">
                <a:latin typeface="Arial" charset="0"/>
                <a:ea typeface="ＭＳ Ｐゴシック" charset="-128"/>
              </a:rPr>
              <a:t>2000</a:t>
            </a:r>
            <a:r>
              <a:rPr lang="ja-JP" altLang="en-US" sz="1050" dirty="0">
                <a:latin typeface="Arial" charset="0"/>
                <a:ea typeface="ＭＳ Ｐゴシック" charset="-128"/>
              </a:rPr>
              <a:t>）スポーツイベントの展開と地域社会</a:t>
            </a:r>
            <a:r>
              <a:rPr lang="ja-JP" altLang="en-US" sz="1050" dirty="0" smtClean="0">
                <a:latin typeface="Arial" charset="0"/>
                <a:ea typeface="ＭＳ Ｐゴシック" charset="-128"/>
              </a:rPr>
              <a:t>形成を参考に改編</a:t>
            </a:r>
            <a:endParaRPr lang="ja-JP" altLang="en-US" sz="1050" dirty="0">
              <a:latin typeface="Arial" charset="0"/>
              <a:ea typeface="ＭＳ Ｐゴシック" charset="-128"/>
            </a:endParaRPr>
          </a:p>
        </p:txBody>
      </p:sp>
      <p:sp>
        <p:nvSpPr>
          <p:cNvPr id="10290" name="テキスト ボックス 39"/>
          <p:cNvSpPr txBox="1">
            <a:spLocks noChangeArrowheads="1"/>
          </p:cNvSpPr>
          <p:nvPr/>
        </p:nvSpPr>
        <p:spPr bwMode="auto">
          <a:xfrm>
            <a:off x="442913" y="1865313"/>
            <a:ext cx="1439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>
                <a:latin typeface="Arial" pitchFamily="34" charset="0"/>
              </a:rPr>
              <a:t>国際・地域交流性</a:t>
            </a:r>
          </a:p>
        </p:txBody>
      </p:sp>
      <p:sp>
        <p:nvSpPr>
          <p:cNvPr id="54" name="テキスト ボックス 39"/>
          <p:cNvSpPr txBox="1">
            <a:spLocks noChangeArrowheads="1"/>
          </p:cNvSpPr>
          <p:nvPr/>
        </p:nvSpPr>
        <p:spPr bwMode="auto">
          <a:xfrm>
            <a:off x="7000082" y="1852437"/>
            <a:ext cx="18827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 smtClean="0">
                <a:latin typeface="Arial" pitchFamily="34" charset="0"/>
              </a:rPr>
              <a:t>競技場としてのステイタス</a:t>
            </a:r>
            <a:endParaRPr lang="ja-JP" altLang="en-US" sz="1200" b="1" dirty="0">
              <a:latin typeface="Arial" pitchFamily="34" charset="0"/>
            </a:endParaRPr>
          </a:p>
        </p:txBody>
      </p:sp>
      <p:sp>
        <p:nvSpPr>
          <p:cNvPr id="56" name="テキスト ボックス 5"/>
          <p:cNvSpPr txBox="1">
            <a:spLocks noChangeArrowheads="1"/>
          </p:cNvSpPr>
          <p:nvPr/>
        </p:nvSpPr>
        <p:spPr bwMode="auto">
          <a:xfrm>
            <a:off x="3772694" y="1745854"/>
            <a:ext cx="19264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solidFill>
                  <a:srgbClr val="FF0000"/>
                </a:solidFill>
                <a:latin typeface="Arial" pitchFamily="34" charset="0"/>
              </a:rPr>
              <a:t>KANSAI</a:t>
            </a:r>
            <a:r>
              <a:rPr lang="ja-JP" altLang="en-US" sz="14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ja-JP" sz="1400" b="1" dirty="0" smtClean="0">
                <a:solidFill>
                  <a:srgbClr val="FF0000"/>
                </a:solidFill>
                <a:latin typeface="Arial" pitchFamily="34" charset="0"/>
              </a:rPr>
              <a:t>WMG 2021</a:t>
            </a:r>
            <a:endParaRPr lang="ja-JP" altLang="en-US" sz="14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7" y="1493838"/>
            <a:ext cx="487433" cy="50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0" name="直線コネクタ 59"/>
          <p:cNvCxnSpPr/>
          <p:nvPr/>
        </p:nvCxnSpPr>
        <p:spPr>
          <a:xfrm>
            <a:off x="2819400" y="641350"/>
            <a:ext cx="3095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2"/>
          <p:cNvSpPr txBox="1">
            <a:spLocks noChangeArrowheads="1"/>
          </p:cNvSpPr>
          <p:nvPr/>
        </p:nvSpPr>
        <p:spPr bwMode="auto">
          <a:xfrm>
            <a:off x="3464719" y="333573"/>
            <a:ext cx="20161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b="1" dirty="0" smtClean="0">
                <a:latin typeface="Arial" pitchFamily="34" charset="0"/>
              </a:rPr>
              <a:t>ブランド</a:t>
            </a:r>
            <a:r>
              <a:rPr lang="ja-JP" altLang="en-US" sz="1400" b="1" dirty="0">
                <a:latin typeface="Arial" pitchFamily="34" charset="0"/>
              </a:rPr>
              <a:t>　</a:t>
            </a:r>
            <a:r>
              <a:rPr lang="ja-JP" altLang="en-US" sz="1400" b="1" dirty="0" smtClean="0">
                <a:latin typeface="Arial" pitchFamily="34" charset="0"/>
              </a:rPr>
              <a:t>ロイヤルティ</a:t>
            </a:r>
            <a:endParaRPr lang="ja-JP" altLang="en-US" sz="1400" b="1" dirty="0">
              <a:latin typeface="Arial" pitchFamily="34" charset="0"/>
            </a:endParaRPr>
          </a:p>
        </p:txBody>
      </p:sp>
      <p:cxnSp>
        <p:nvCxnSpPr>
          <p:cNvPr id="62" name="直線矢印コネクタ 61"/>
          <p:cNvCxnSpPr>
            <a:endCxn id="26" idx="4"/>
          </p:cNvCxnSpPr>
          <p:nvPr/>
        </p:nvCxnSpPr>
        <p:spPr>
          <a:xfrm flipH="1" flipV="1">
            <a:off x="4409282" y="3511928"/>
            <a:ext cx="793" cy="762286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4" name="テキスト ボックス 26"/>
          <p:cNvSpPr txBox="1">
            <a:spLocks noChangeArrowheads="1"/>
          </p:cNvSpPr>
          <p:nvPr/>
        </p:nvSpPr>
        <p:spPr bwMode="auto">
          <a:xfrm>
            <a:off x="3294715" y="3693946"/>
            <a:ext cx="232330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spc="-15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海岸文化形成</a:t>
            </a:r>
            <a:r>
              <a:rPr lang="ja-JP" altLang="en-US" sz="1800" spc="-150" dirty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の求心力</a:t>
            </a:r>
          </a:p>
        </p:txBody>
      </p:sp>
      <p:sp>
        <p:nvSpPr>
          <p:cNvPr id="63" name="テキスト ボックス 28"/>
          <p:cNvSpPr txBox="1">
            <a:spLocks noChangeArrowheads="1"/>
          </p:cNvSpPr>
          <p:nvPr/>
        </p:nvSpPr>
        <p:spPr bwMode="auto">
          <a:xfrm>
            <a:off x="3581979" y="4485093"/>
            <a:ext cx="18002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個人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のプライド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の形成</a:t>
            </a:r>
          </a:p>
        </p:txBody>
      </p:sp>
      <p:sp>
        <p:nvSpPr>
          <p:cNvPr id="64" name="テキスト ボックス 28"/>
          <p:cNvSpPr txBox="1">
            <a:spLocks noChangeArrowheads="1"/>
          </p:cNvSpPr>
          <p:nvPr/>
        </p:nvSpPr>
        <p:spPr bwMode="auto">
          <a:xfrm>
            <a:off x="5880099" y="3896113"/>
            <a:ext cx="18002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個人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のプライド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の形成</a:t>
            </a:r>
          </a:p>
        </p:txBody>
      </p:sp>
      <p:sp>
        <p:nvSpPr>
          <p:cNvPr id="69" name="テキスト ボックス 30"/>
          <p:cNvSpPr txBox="1">
            <a:spLocks noChangeArrowheads="1"/>
          </p:cNvSpPr>
          <p:nvPr/>
        </p:nvSpPr>
        <p:spPr bwMode="auto">
          <a:xfrm>
            <a:off x="5895181" y="3645869"/>
            <a:ext cx="151242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b="1" dirty="0" smtClean="0">
                <a:solidFill>
                  <a:srgbClr val="0000FF"/>
                </a:solidFill>
                <a:latin typeface="Arial" pitchFamily="34" charset="0"/>
              </a:rPr>
              <a:t>観戦者と</a:t>
            </a:r>
            <a:r>
              <a:rPr lang="ja-JP" altLang="en-US" sz="1400" b="1" dirty="0">
                <a:solidFill>
                  <a:srgbClr val="0000FF"/>
                </a:solidFill>
                <a:latin typeface="Arial" pitchFamily="34" charset="0"/>
              </a:rPr>
              <a:t>して参加</a:t>
            </a:r>
          </a:p>
        </p:txBody>
      </p:sp>
      <p:sp>
        <p:nvSpPr>
          <p:cNvPr id="71" name="テキスト ボックス 30"/>
          <p:cNvSpPr txBox="1">
            <a:spLocks noChangeArrowheads="1"/>
          </p:cNvSpPr>
          <p:nvPr/>
        </p:nvSpPr>
        <p:spPr bwMode="auto">
          <a:xfrm>
            <a:off x="3683000" y="4166720"/>
            <a:ext cx="151242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b="1" dirty="0" smtClean="0">
                <a:solidFill>
                  <a:srgbClr val="0000FF"/>
                </a:solidFill>
                <a:latin typeface="Arial" pitchFamily="34" charset="0"/>
              </a:rPr>
              <a:t>競技者と</a:t>
            </a:r>
            <a:r>
              <a:rPr lang="ja-JP" altLang="en-US" sz="1400" b="1" dirty="0">
                <a:solidFill>
                  <a:srgbClr val="0000FF"/>
                </a:solidFill>
                <a:latin typeface="Arial" pitchFamily="34" charset="0"/>
              </a:rPr>
              <a:t>して参加</a:t>
            </a:r>
          </a:p>
        </p:txBody>
      </p:sp>
    </p:spTree>
    <p:extLst>
      <p:ext uri="{BB962C8B-B14F-4D97-AF65-F5344CB8AC3E}">
        <p14:creationId xmlns:p14="http://schemas.microsoft.com/office/powerpoint/2010/main" val="317487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39155" y="-165100"/>
            <a:ext cx="9144000" cy="983667"/>
          </a:xfrm>
        </p:spPr>
        <p:txBody>
          <a:bodyPr/>
          <a:lstStyle/>
          <a:p>
            <a:pPr algn="ctr"/>
            <a:r>
              <a:rPr kumimoji="1" lang="ja-JP" altLang="en-US" dirty="0" smtClean="0">
                <a:solidFill>
                  <a:srgbClr val="4D4D4D"/>
                </a:solidFill>
                <a:latin typeface="+mn-ea"/>
                <a:ea typeface="+mn-ea"/>
              </a:rPr>
              <a:t>　　提言に向けた企画の手順</a:t>
            </a:r>
            <a:endParaRPr kumimoji="1" lang="ja-JP" altLang="en-US" dirty="0">
              <a:solidFill>
                <a:srgbClr val="4D4D4D"/>
              </a:solidFill>
              <a:latin typeface="+mn-ea"/>
              <a:ea typeface="+mn-ea"/>
            </a:endParaRPr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37312"/>
            <a:ext cx="686780" cy="475463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968893" y="6473836"/>
            <a:ext cx="340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prstClr val="black">
                    <a:lumMod val="50000"/>
                  </a:prst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Faculty of Integrated Arts and Sciences</a:t>
            </a:r>
            <a:endParaRPr kumimoji="1" lang="ja-JP" altLang="en-US" sz="1200" dirty="0">
              <a:solidFill>
                <a:prstClr val="black">
                  <a:lumMod val="50000"/>
                </a:prst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62547" y="6210569"/>
            <a:ext cx="327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Tokushima</a:t>
            </a:r>
            <a:r>
              <a:rPr kumimoji="1" lang="en-US" altLang="ja-JP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University</a:t>
            </a:r>
            <a:endParaRPr kumimoji="1" lang="ja-JP" alt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1" y="989619"/>
            <a:ext cx="88924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prstClr val="black"/>
                </a:solidFill>
              </a:rPr>
              <a:t>《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利用者調査分析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》</a:t>
            </a: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　徳島県と協会と徳島大学サーフィン部の協力で、サーフィン大会の参加者を対象に消費行動や基本属性、海岸の評価</a:t>
            </a:r>
            <a:r>
              <a:rPr lang="ja-JP" altLang="en-US" sz="2400" dirty="0">
                <a:solidFill>
                  <a:prstClr val="black"/>
                </a:solidFill>
              </a:rPr>
              <a:t>の</a:t>
            </a:r>
            <a:r>
              <a:rPr lang="ja-JP" altLang="en-US" sz="2400" dirty="0" smtClean="0">
                <a:solidFill>
                  <a:prstClr val="black"/>
                </a:solidFill>
              </a:rPr>
              <a:t>調査を実施</a:t>
            </a:r>
            <a:endParaRPr lang="en-US" altLang="ja-JP" sz="2400" dirty="0">
              <a:solidFill>
                <a:prstClr val="black"/>
              </a:solidFill>
            </a:endParaRPr>
          </a:p>
          <a:p>
            <a:r>
              <a:rPr lang="ja-JP" altLang="ja-JP" sz="2400" b="1" dirty="0" smtClean="0">
                <a:solidFill>
                  <a:prstClr val="black"/>
                </a:solidFill>
              </a:rPr>
              <a:t>《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モニタリングによる問題分析</a:t>
            </a:r>
            <a:r>
              <a:rPr lang="ja-JP" altLang="ja-JP" sz="2400" b="1" dirty="0" smtClean="0">
                <a:solidFill>
                  <a:prstClr val="black"/>
                </a:solidFill>
              </a:rPr>
              <a:t>》</a:t>
            </a:r>
            <a:endParaRPr lang="en-US" altLang="ja-JP" sz="2400" b="1" dirty="0">
              <a:solidFill>
                <a:prstClr val="black"/>
              </a:solidFill>
            </a:endParaRPr>
          </a:p>
          <a:p>
            <a:r>
              <a:rPr lang="ja-JP" altLang="en-US" sz="2400" dirty="0">
                <a:solidFill>
                  <a:prstClr val="black"/>
                </a:solidFill>
              </a:rPr>
              <a:t>　</a:t>
            </a:r>
            <a:r>
              <a:rPr lang="ja-JP" altLang="en-US" sz="2400" dirty="0" smtClean="0">
                <a:solidFill>
                  <a:prstClr val="black"/>
                </a:solidFill>
              </a:rPr>
              <a:t>ゼミとして大会調査を協力し、モニタリングツアーとして体験や情報収集をして問題</a:t>
            </a:r>
            <a:r>
              <a:rPr lang="ja-JP" altLang="en-US" sz="2400" dirty="0">
                <a:solidFill>
                  <a:prstClr val="black"/>
                </a:solidFill>
              </a:rPr>
              <a:t>分析</a:t>
            </a:r>
            <a:r>
              <a:rPr lang="ja-JP" altLang="en-US" sz="2400" dirty="0" smtClean="0">
                <a:solidFill>
                  <a:prstClr val="black"/>
                </a:solidFill>
              </a:rPr>
              <a:t>を実施</a:t>
            </a:r>
            <a:endParaRPr lang="ja-JP" altLang="ja-JP" sz="2400" dirty="0">
              <a:solidFill>
                <a:prstClr val="black"/>
              </a:solidFill>
            </a:endParaRPr>
          </a:p>
          <a:p>
            <a:r>
              <a:rPr lang="en-US" altLang="ja-JP" sz="2400" b="1" dirty="0" smtClean="0">
                <a:solidFill>
                  <a:prstClr val="black"/>
                </a:solidFill>
              </a:rPr>
              <a:t>《</a:t>
            </a:r>
            <a:r>
              <a:rPr lang="ja-JP" altLang="en-US" sz="2400" b="1" dirty="0">
                <a:solidFill>
                  <a:prstClr val="black"/>
                </a:solidFill>
              </a:rPr>
              <a:t>資源分析方法</a:t>
            </a:r>
            <a:r>
              <a:rPr lang="en-US" altLang="ja-JP" sz="2400" b="1" dirty="0">
                <a:solidFill>
                  <a:prstClr val="black"/>
                </a:solidFill>
              </a:rPr>
              <a:t>》</a:t>
            </a:r>
          </a:p>
          <a:p>
            <a:r>
              <a:rPr lang="ja-JP" altLang="en-US" sz="2400" dirty="0">
                <a:solidFill>
                  <a:prstClr val="black"/>
                </a:solidFill>
              </a:rPr>
              <a:t>徳島県南部から高知県室戸市</a:t>
            </a:r>
            <a:r>
              <a:rPr lang="ja-JP" altLang="en-US" sz="2400" dirty="0" smtClean="0">
                <a:solidFill>
                  <a:prstClr val="black"/>
                </a:solidFill>
              </a:rPr>
              <a:t>に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かけて</a:t>
            </a:r>
            <a:r>
              <a:rPr lang="ja-JP" altLang="en-US" sz="2400" dirty="0">
                <a:solidFill>
                  <a:prstClr val="black"/>
                </a:solidFill>
              </a:rPr>
              <a:t>の海岸地域を</a:t>
            </a:r>
            <a:r>
              <a:rPr lang="en-US" altLang="ja-JP" sz="2400" dirty="0">
                <a:solidFill>
                  <a:prstClr val="black"/>
                </a:solidFill>
              </a:rPr>
              <a:t>3</a:t>
            </a:r>
            <a:r>
              <a:rPr lang="ja-JP" altLang="en-US" sz="2400" dirty="0">
                <a:solidFill>
                  <a:prstClr val="black"/>
                </a:solidFill>
              </a:rPr>
              <a:t>地区</a:t>
            </a:r>
            <a:r>
              <a:rPr lang="ja-JP" altLang="en-US" sz="2400" dirty="0" smtClean="0">
                <a:solidFill>
                  <a:prstClr val="black"/>
                </a:solidFill>
              </a:rPr>
              <a:t>に分け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資源分析を実施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en-US" altLang="ja-JP" sz="2400" b="1" dirty="0" smtClean="0">
                <a:solidFill>
                  <a:prstClr val="black"/>
                </a:solidFill>
              </a:rPr>
              <a:t>《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企画アイデア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》</a:t>
            </a:r>
          </a:p>
          <a:p>
            <a:r>
              <a:rPr kumimoji="1" lang="ja-JP" altLang="en-US" sz="2400" dirty="0" smtClean="0">
                <a:solidFill>
                  <a:prstClr val="black"/>
                </a:solidFill>
              </a:rPr>
              <a:t>これらの分析データにもとづいて</a:t>
            </a:r>
            <a:endParaRPr kumimoji="1" lang="en-US" altLang="ja-JP" sz="2400" dirty="0" smtClean="0">
              <a:solidFill>
                <a:prstClr val="black"/>
              </a:solidFill>
            </a:endParaRPr>
          </a:p>
          <a:p>
            <a:r>
              <a:rPr kumimoji="1" lang="ja-JP" altLang="en-US" sz="2400" dirty="0" smtClean="0">
                <a:solidFill>
                  <a:prstClr val="black"/>
                </a:solidFill>
              </a:rPr>
              <a:t>学生の感覚で</a:t>
            </a:r>
            <a:r>
              <a:rPr kumimoji="1" lang="ja-JP" altLang="en-US" sz="2400" dirty="0" err="1" smtClean="0">
                <a:solidFill>
                  <a:prstClr val="black"/>
                </a:solidFill>
              </a:rPr>
              <a:t>し</a:t>
            </a:r>
            <a:r>
              <a:rPr kumimoji="1" lang="ja-JP" altLang="en-US" sz="2400" dirty="0" smtClean="0">
                <a:solidFill>
                  <a:prstClr val="black"/>
                </a:solidFill>
              </a:rPr>
              <a:t>わしわすぽーつ</a:t>
            </a:r>
            <a:endParaRPr kumimoji="1" lang="en-US" altLang="ja-JP" sz="2400" dirty="0" smtClean="0">
              <a:solidFill>
                <a:prstClr val="black"/>
              </a:solidFill>
            </a:endParaRPr>
          </a:p>
          <a:p>
            <a:r>
              <a:rPr kumimoji="1" lang="ja-JP" altLang="en-US" sz="2400" dirty="0" smtClean="0">
                <a:solidFill>
                  <a:prstClr val="black"/>
                </a:solidFill>
              </a:rPr>
              <a:t>波道のコンセプトを練る</a:t>
            </a:r>
            <a:endParaRPr kumimoji="1" lang="ja-JP" altLang="en-US" sz="2400" dirty="0">
              <a:solidFill>
                <a:prstClr val="black"/>
              </a:solidFill>
            </a:endParaRPr>
          </a:p>
          <a:p>
            <a:endParaRPr kumimoji="1" lang="ja-JP" altLang="en-US" sz="2400" dirty="0">
              <a:solidFill>
                <a:prstClr val="black"/>
              </a:solidFill>
            </a:endParaRPr>
          </a:p>
        </p:txBody>
      </p:sp>
      <p:pic>
        <p:nvPicPr>
          <p:cNvPr id="8" name="コンテンツ プレースホルダー 3" descr="IMG_553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4404667" y="3251199"/>
            <a:ext cx="5156215" cy="29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168400"/>
            <a:ext cx="8229600" cy="5018113"/>
          </a:xfrm>
        </p:spPr>
        <p:txBody>
          <a:bodyPr numCol="2">
            <a:normAutofit lnSpcReduction="10000"/>
          </a:bodyPr>
          <a:lstStyle/>
          <a:p>
            <a:pPr marL="0" indent="0" algn="ctr">
              <a:buNone/>
            </a:pPr>
            <a:r>
              <a:rPr kumimoji="1" lang="ja-JP" altLang="en-US" sz="2000" dirty="0" smtClean="0">
                <a:latin typeface="+mn-ea"/>
                <a:cs typeface="Century"/>
              </a:rPr>
              <a:t>課題１</a:t>
            </a:r>
            <a:r>
              <a:rPr kumimoji="1" lang="en-US" altLang="ja-JP" sz="2000" dirty="0" smtClean="0">
                <a:latin typeface="+mn-ea"/>
                <a:cs typeface="Century"/>
              </a:rPr>
              <a:t>.</a:t>
            </a:r>
            <a:r>
              <a:rPr kumimoji="1" lang="ja-JP" altLang="en-US" sz="2000" dirty="0" smtClean="0">
                <a:latin typeface="+mn-ea"/>
                <a:cs typeface="Century"/>
              </a:rPr>
              <a:t>　アクセス</a:t>
            </a:r>
            <a:endParaRPr kumimoji="1" lang="en-US" altLang="ja-JP" sz="2000" dirty="0" smtClean="0">
              <a:latin typeface="+mn-ea"/>
              <a:cs typeface="Century"/>
            </a:endParaRPr>
          </a:p>
          <a:p>
            <a:pPr marL="0" indent="0">
              <a:buNone/>
            </a:pPr>
            <a:endParaRPr lang="en-US" altLang="ja-JP" sz="2000" dirty="0">
              <a:latin typeface="+mn-ea"/>
              <a:cs typeface="Century"/>
            </a:endParaRPr>
          </a:p>
          <a:p>
            <a:pPr marL="0" indent="0">
              <a:buNone/>
            </a:pPr>
            <a:endParaRPr kumimoji="1" lang="en-US" altLang="ja-JP" sz="2000" dirty="0" smtClean="0">
              <a:latin typeface="+mn-ea"/>
              <a:cs typeface="Century"/>
            </a:endParaRPr>
          </a:p>
          <a:p>
            <a:pPr marL="0" indent="0">
              <a:buNone/>
            </a:pPr>
            <a:endParaRPr lang="en-US" altLang="ja-JP" sz="2000" dirty="0">
              <a:latin typeface="+mn-ea"/>
              <a:cs typeface="Century"/>
            </a:endParaRPr>
          </a:p>
          <a:p>
            <a:pPr marL="0" indent="0">
              <a:buNone/>
            </a:pPr>
            <a:endParaRPr kumimoji="1" lang="en-US" altLang="ja-JP" sz="2000" dirty="0" smtClean="0">
              <a:latin typeface="+mn-ea"/>
              <a:cs typeface="Century"/>
            </a:endParaRPr>
          </a:p>
          <a:p>
            <a:pPr marL="0" indent="0">
              <a:buNone/>
            </a:pPr>
            <a:endParaRPr lang="en-US" altLang="ja-JP" sz="2000" dirty="0">
              <a:latin typeface="+mn-ea"/>
              <a:cs typeface="Century"/>
            </a:endParaRPr>
          </a:p>
          <a:p>
            <a:pPr marL="0" indent="0">
              <a:buNone/>
            </a:pPr>
            <a:endParaRPr lang="en-US" altLang="ja-JP" sz="2000" dirty="0">
              <a:latin typeface="+mn-ea"/>
              <a:cs typeface="Century"/>
            </a:endParaRPr>
          </a:p>
          <a:p>
            <a:pPr marL="0" indent="0">
              <a:buNone/>
            </a:pPr>
            <a:r>
              <a:rPr lang="ja-JP" altLang="en-US" sz="1600" dirty="0" smtClean="0">
                <a:latin typeface="+mn-ea"/>
                <a:cs typeface="Century"/>
              </a:rPr>
              <a:t>　　　　　　　　　　</a:t>
            </a:r>
            <a:r>
              <a:rPr kumimoji="1" lang="ja-JP" altLang="en-US" sz="1600" dirty="0" smtClean="0">
                <a:latin typeface="+mn-ea"/>
                <a:cs typeface="Century"/>
              </a:rPr>
              <a:t>県外サーファー</a:t>
            </a:r>
            <a:endParaRPr kumimoji="1" lang="en-US" altLang="ja-JP" sz="1600" dirty="0" smtClean="0">
              <a:latin typeface="+mn-ea"/>
              <a:cs typeface="Century"/>
            </a:endParaRPr>
          </a:p>
          <a:p>
            <a:pPr marL="0" indent="0">
              <a:buNone/>
            </a:pPr>
            <a:endParaRPr lang="en-US" altLang="ja-JP" sz="2000" dirty="0">
              <a:latin typeface="+mn-ea"/>
              <a:cs typeface="Century"/>
            </a:endParaRPr>
          </a:p>
          <a:p>
            <a:pPr marL="0" indent="0">
              <a:buNone/>
            </a:pPr>
            <a:endParaRPr lang="en-US" altLang="ja-JP" sz="2000" dirty="0" smtClean="0">
              <a:latin typeface="+mn-ea"/>
              <a:cs typeface="Century"/>
            </a:endParaRPr>
          </a:p>
          <a:p>
            <a:pPr marL="0" indent="0">
              <a:buNone/>
            </a:pPr>
            <a:r>
              <a:rPr lang="ja-JP" altLang="en-US" sz="1600" dirty="0">
                <a:latin typeface="+mn-ea"/>
              </a:rPr>
              <a:t>満足</a:t>
            </a:r>
            <a:r>
              <a:rPr lang="en-US" altLang="ja-JP" sz="1600" dirty="0">
                <a:latin typeface="+mn-ea"/>
              </a:rPr>
              <a:t> 50%</a:t>
            </a:r>
            <a:r>
              <a:rPr lang="ja-JP" altLang="en-US" sz="1600" dirty="0" smtClean="0">
                <a:latin typeface="+mn-ea"/>
              </a:rPr>
              <a:t>・</a:t>
            </a:r>
            <a:endParaRPr lang="en-US" altLang="ja-JP" sz="16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1600" dirty="0" smtClean="0">
                <a:latin typeface="+mn-ea"/>
              </a:rPr>
              <a:t>不満</a:t>
            </a:r>
            <a:r>
              <a:rPr lang="en-US" altLang="ja-JP" sz="1600" dirty="0" smtClean="0">
                <a:latin typeface="+mn-ea"/>
              </a:rPr>
              <a:t> </a:t>
            </a:r>
            <a:r>
              <a:rPr lang="en-US" altLang="ja-JP" sz="1600" dirty="0">
                <a:latin typeface="+mn-ea"/>
              </a:rPr>
              <a:t>50</a:t>
            </a:r>
            <a:r>
              <a:rPr lang="en-US" altLang="ja-JP" sz="1600" dirty="0" smtClean="0">
                <a:latin typeface="+mn-ea"/>
              </a:rPr>
              <a:t>%</a:t>
            </a:r>
          </a:p>
          <a:p>
            <a:pPr marL="0" indent="0">
              <a:buNone/>
            </a:pPr>
            <a:r>
              <a:rPr lang="ja-JP" altLang="en-US" sz="1600" dirty="0" smtClean="0">
                <a:latin typeface="+mn-ea"/>
              </a:rPr>
              <a:t>他</a:t>
            </a:r>
            <a:r>
              <a:rPr lang="ja-JP" altLang="en-US" sz="1600" dirty="0">
                <a:latin typeface="+mn-ea"/>
              </a:rPr>
              <a:t>の項目に</a:t>
            </a:r>
            <a:r>
              <a:rPr lang="ja-JP" altLang="en-US" sz="1600" dirty="0" smtClean="0">
                <a:latin typeface="+mn-ea"/>
              </a:rPr>
              <a:t>比べて不満度</a:t>
            </a:r>
            <a:r>
              <a:rPr lang="ja-JP" altLang="en-US" sz="1600" dirty="0">
                <a:latin typeface="+mn-ea"/>
              </a:rPr>
              <a:t>が</a:t>
            </a:r>
            <a:r>
              <a:rPr lang="ja-JP" altLang="en-US" sz="1600" dirty="0" smtClean="0">
                <a:latin typeface="+mn-ea"/>
              </a:rPr>
              <a:t>高い</a:t>
            </a:r>
            <a:endParaRPr lang="en-US" altLang="ja-JP" sz="1600" dirty="0" smtClean="0">
              <a:latin typeface="+mn-ea"/>
            </a:endParaRPr>
          </a:p>
          <a:p>
            <a:pPr marL="0" indent="0">
              <a:buNone/>
            </a:pPr>
            <a:r>
              <a:rPr lang="en-US" altLang="ja-JP" sz="1600" dirty="0" smtClean="0">
                <a:latin typeface="+mn-ea"/>
              </a:rPr>
              <a:t>→</a:t>
            </a:r>
            <a:r>
              <a:rPr lang="en-US" altLang="ja-JP" sz="1600" b="1" dirty="0" smtClean="0">
                <a:latin typeface="+mn-ea"/>
              </a:rPr>
              <a:t>WMG</a:t>
            </a:r>
            <a:r>
              <a:rPr lang="ja-JP" altLang="en-US" sz="1600" dirty="0" smtClean="0">
                <a:latin typeface="+mn-ea"/>
              </a:rPr>
              <a:t>では・・・</a:t>
            </a:r>
            <a:endParaRPr lang="en-US" altLang="ja-JP" sz="16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1600" u="sng" dirty="0" smtClean="0">
                <a:latin typeface="+mn-ea"/>
              </a:rPr>
              <a:t>ストレスフリーなアクセスが求められている！</a:t>
            </a:r>
            <a:endParaRPr lang="en-US" altLang="ja-JP" sz="1600" u="sng" dirty="0" smtClean="0">
              <a:latin typeface="+mn-ea"/>
            </a:endParaRPr>
          </a:p>
          <a:p>
            <a:pPr marL="0" indent="0" algn="ctr">
              <a:buNone/>
            </a:pPr>
            <a:endParaRPr lang="en-US" altLang="ja-JP" sz="2000" dirty="0" smtClean="0">
              <a:latin typeface="+mn-ea"/>
              <a:cs typeface="Century"/>
            </a:endParaRPr>
          </a:p>
          <a:p>
            <a:pPr marL="0" indent="0" algn="ctr">
              <a:buNone/>
            </a:pPr>
            <a:r>
              <a:rPr lang="ja-JP" altLang="en-US" sz="2000" dirty="0" smtClean="0">
                <a:latin typeface="+mn-ea"/>
                <a:cs typeface="Century"/>
              </a:rPr>
              <a:t>　課題</a:t>
            </a:r>
            <a:r>
              <a:rPr lang="ja-JP" altLang="en-US" sz="2000" dirty="0">
                <a:latin typeface="+mn-ea"/>
                <a:cs typeface="Century"/>
              </a:rPr>
              <a:t>２．宿泊・食事の情報提供</a:t>
            </a:r>
          </a:p>
          <a:p>
            <a:pPr marL="0" indent="0">
              <a:buNone/>
            </a:pPr>
            <a:endParaRPr kumimoji="1" lang="en-US" altLang="ja-JP" sz="2000" dirty="0" smtClean="0">
              <a:latin typeface="+mn-ea"/>
              <a:cs typeface="Century"/>
            </a:endParaRPr>
          </a:p>
          <a:p>
            <a:pPr marL="0" indent="0">
              <a:buNone/>
            </a:pPr>
            <a:endParaRPr lang="en-US" altLang="ja-JP" sz="2000" dirty="0">
              <a:latin typeface="+mn-ea"/>
              <a:cs typeface="Century"/>
            </a:endParaRPr>
          </a:p>
          <a:p>
            <a:pPr marL="0" indent="0">
              <a:buNone/>
            </a:pPr>
            <a:endParaRPr kumimoji="1" lang="en-US" altLang="ja-JP" sz="2000" dirty="0" smtClean="0">
              <a:latin typeface="+mn-ea"/>
              <a:cs typeface="Century"/>
            </a:endParaRPr>
          </a:p>
          <a:p>
            <a:pPr marL="0" indent="0">
              <a:buNone/>
            </a:pPr>
            <a:endParaRPr lang="en-US" altLang="ja-JP" sz="2000" dirty="0">
              <a:latin typeface="+mn-ea"/>
              <a:cs typeface="Century"/>
            </a:endParaRPr>
          </a:p>
          <a:p>
            <a:pPr marL="0" indent="0">
              <a:buNone/>
            </a:pPr>
            <a:endParaRPr lang="en-US" altLang="ja-JP" sz="2000" dirty="0">
              <a:latin typeface="+mn-ea"/>
              <a:cs typeface="Century"/>
            </a:endParaRPr>
          </a:p>
          <a:p>
            <a:pPr marL="0" indent="0">
              <a:buNone/>
            </a:pPr>
            <a:r>
              <a:rPr kumimoji="1" lang="ja-JP" altLang="en-US" sz="2000" dirty="0" smtClean="0">
                <a:latin typeface="+mn-ea"/>
                <a:cs typeface="Century"/>
              </a:rPr>
              <a:t>　　　　　　　　　</a:t>
            </a:r>
            <a:r>
              <a:rPr lang="ja-JP" altLang="en-US" sz="1600" dirty="0" smtClean="0">
                <a:latin typeface="+mn-ea"/>
                <a:cs typeface="Century"/>
              </a:rPr>
              <a:t>県外サーファー</a:t>
            </a:r>
            <a:endParaRPr lang="en-US" altLang="ja-JP" sz="1600" dirty="0" smtClean="0">
              <a:latin typeface="+mn-ea"/>
              <a:cs typeface="Century"/>
            </a:endParaRPr>
          </a:p>
          <a:p>
            <a:pPr marL="0" indent="0">
              <a:buNone/>
            </a:pPr>
            <a:endParaRPr lang="en-US" altLang="ja-JP" sz="1600" dirty="0">
              <a:latin typeface="+mn-ea"/>
              <a:cs typeface="Century"/>
            </a:endParaRPr>
          </a:p>
          <a:p>
            <a:pPr marL="0" indent="0">
              <a:buNone/>
            </a:pPr>
            <a:endParaRPr lang="en-US" altLang="ja-JP" sz="1600" dirty="0" smtClean="0">
              <a:latin typeface="+mn-ea"/>
              <a:cs typeface="Century"/>
            </a:endParaRPr>
          </a:p>
          <a:p>
            <a:pPr marL="0" indent="0">
              <a:buNone/>
            </a:pPr>
            <a:endParaRPr lang="en-US" altLang="ja-JP" sz="1600" dirty="0" smtClean="0">
              <a:latin typeface="+mn-ea"/>
              <a:cs typeface="Century"/>
            </a:endParaRPr>
          </a:p>
          <a:p>
            <a:pPr marL="0" indent="0">
              <a:buNone/>
            </a:pPr>
            <a:r>
              <a:rPr lang="ja-JP" altLang="en-US" sz="1600" dirty="0" smtClean="0">
                <a:latin typeface="+mn-ea"/>
                <a:cs typeface="Century"/>
              </a:rPr>
              <a:t>満足度は高いが、十分な情報が</a:t>
            </a:r>
            <a:endParaRPr lang="en-US" altLang="ja-JP" sz="1600" dirty="0" smtClean="0">
              <a:latin typeface="+mn-ea"/>
              <a:cs typeface="Century"/>
            </a:endParaRPr>
          </a:p>
          <a:p>
            <a:pPr marL="0" indent="0">
              <a:buNone/>
            </a:pPr>
            <a:r>
              <a:rPr lang="ja-JP" altLang="en-US" sz="1600" dirty="0" smtClean="0">
                <a:latin typeface="+mn-ea"/>
                <a:cs typeface="Century"/>
              </a:rPr>
              <a:t>得られていない来訪者も存在する</a:t>
            </a:r>
            <a:endParaRPr lang="en-US" altLang="ja-JP" sz="1600" dirty="0" smtClean="0">
              <a:latin typeface="+mn-ea"/>
              <a:cs typeface="Century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>
                <a:latin typeface="+mn-ea"/>
              </a:rPr>
              <a:t>→</a:t>
            </a:r>
            <a:r>
              <a:rPr lang="en-US" altLang="ja-JP" sz="1600" b="1" dirty="0">
                <a:latin typeface="+mn-ea"/>
              </a:rPr>
              <a:t>WMG</a:t>
            </a:r>
            <a:r>
              <a:rPr lang="ja-JP" altLang="en-US" sz="1600" dirty="0">
                <a:latin typeface="+mn-ea"/>
              </a:rPr>
              <a:t>では・・・</a:t>
            </a:r>
            <a:endParaRPr lang="en-US" altLang="ja-JP" sz="1600" dirty="0">
              <a:latin typeface="+mn-ea"/>
            </a:endParaRPr>
          </a:p>
          <a:p>
            <a:pPr marL="0" indent="0">
              <a:buNone/>
            </a:pPr>
            <a:r>
              <a:rPr lang="ja-JP" altLang="en-US" sz="1600" u="sng" dirty="0" smtClean="0">
                <a:latin typeface="+mn-ea"/>
                <a:cs typeface="Century"/>
              </a:rPr>
              <a:t>十分な情報周知が求められている！</a:t>
            </a:r>
            <a:endParaRPr lang="en-US" altLang="ja-JP" sz="1600" u="sng" dirty="0">
              <a:latin typeface="+mn-ea"/>
              <a:cs typeface="Century"/>
            </a:endParaRPr>
          </a:p>
        </p:txBody>
      </p:sp>
      <p:pic>
        <p:nvPicPr>
          <p:cNvPr id="4" name="図 3" descr="生見までのアクセスグラフ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6" y="1592073"/>
            <a:ext cx="3335809" cy="2005034"/>
          </a:xfrm>
          <a:prstGeom prst="rect">
            <a:avLst/>
          </a:prstGeom>
        </p:spPr>
      </p:pic>
      <p:pic>
        <p:nvPicPr>
          <p:cNvPr id="6" name="図 5" descr="評価　宿泊情報　グラフ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44" y="1592073"/>
            <a:ext cx="3335809" cy="2005034"/>
          </a:xfrm>
          <a:prstGeom prst="rect">
            <a:avLst/>
          </a:prstGeom>
        </p:spPr>
      </p:pic>
      <p:pic>
        <p:nvPicPr>
          <p:cNvPr id="7" name="図 6" descr="lgi01a20130707160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98900"/>
            <a:ext cx="963513" cy="9906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35476" y="4445000"/>
            <a:ext cx="1569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高速から遠い！</a:t>
            </a:r>
            <a:endParaRPr kumimoji="1" lang="en-US" altLang="ja-JP" sz="1600" dirty="0" smtClean="0"/>
          </a:p>
        </p:txBody>
      </p:sp>
      <p:sp>
        <p:nvSpPr>
          <p:cNvPr id="9" name="円形吹き出し 8"/>
          <p:cNvSpPr/>
          <p:nvPr/>
        </p:nvSpPr>
        <p:spPr>
          <a:xfrm>
            <a:off x="1524000" y="4292600"/>
            <a:ext cx="2070100" cy="596900"/>
          </a:xfrm>
          <a:prstGeom prst="wedgeEllipseCallout">
            <a:avLst>
              <a:gd name="adj1" fmla="val -50281"/>
              <a:gd name="adj2" fmla="val -60904"/>
            </a:avLst>
          </a:prstGeom>
          <a:gradFill flip="none" rotWithShape="1">
            <a:gsLst>
              <a:gs pos="0">
                <a:schemeClr val="accent1">
                  <a:shade val="63000"/>
                  <a:alpha val="0"/>
                </a:schemeClr>
              </a:gs>
              <a:gs pos="30000">
                <a:schemeClr val="accent1">
                  <a:shade val="90000"/>
                  <a:satMod val="110000"/>
                  <a:alpha val="0"/>
                </a:schemeClr>
              </a:gs>
              <a:gs pos="45000">
                <a:schemeClr val="accent1">
                  <a:shade val="100000"/>
                  <a:satMod val="118000"/>
                  <a:alpha val="0"/>
                </a:schemeClr>
              </a:gs>
              <a:gs pos="55000">
                <a:schemeClr val="accent1">
                  <a:shade val="100000"/>
                  <a:satMod val="118000"/>
                  <a:alpha val="0"/>
                </a:schemeClr>
              </a:gs>
              <a:gs pos="73000">
                <a:schemeClr val="accent1">
                  <a:shade val="90000"/>
                  <a:satMod val="110000"/>
                  <a:alpha val="0"/>
                </a:schemeClr>
              </a:gs>
              <a:gs pos="100000">
                <a:schemeClr val="accent1">
                  <a:shade val="63000"/>
                  <a:alpha val="0"/>
                </a:schemeClr>
              </a:gs>
            </a:gsLst>
            <a:lin ang="95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lgi01a20130707160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87" y="3860800"/>
            <a:ext cx="963513" cy="990600"/>
          </a:xfrm>
          <a:prstGeom prst="rect">
            <a:avLst/>
          </a:prstGeom>
        </p:spPr>
      </p:pic>
      <p:sp>
        <p:nvSpPr>
          <p:cNvPr id="11" name="円形吹き出し 10"/>
          <p:cNvSpPr/>
          <p:nvPr/>
        </p:nvSpPr>
        <p:spPr>
          <a:xfrm>
            <a:off x="5559000" y="4241800"/>
            <a:ext cx="2070100" cy="596900"/>
          </a:xfrm>
          <a:prstGeom prst="wedgeEllipseCallout">
            <a:avLst>
              <a:gd name="adj1" fmla="val -50281"/>
              <a:gd name="adj2" fmla="val -60904"/>
            </a:avLst>
          </a:prstGeom>
          <a:gradFill flip="none" rotWithShape="1">
            <a:gsLst>
              <a:gs pos="0">
                <a:schemeClr val="accent1">
                  <a:shade val="63000"/>
                  <a:alpha val="0"/>
                </a:schemeClr>
              </a:gs>
              <a:gs pos="30000">
                <a:schemeClr val="accent1">
                  <a:shade val="90000"/>
                  <a:satMod val="110000"/>
                  <a:alpha val="0"/>
                </a:schemeClr>
              </a:gs>
              <a:gs pos="45000">
                <a:schemeClr val="accent1">
                  <a:shade val="100000"/>
                  <a:satMod val="118000"/>
                  <a:alpha val="0"/>
                </a:schemeClr>
              </a:gs>
              <a:gs pos="55000">
                <a:schemeClr val="accent1">
                  <a:shade val="100000"/>
                  <a:satMod val="118000"/>
                  <a:alpha val="0"/>
                </a:schemeClr>
              </a:gs>
              <a:gs pos="73000">
                <a:schemeClr val="accent1">
                  <a:shade val="90000"/>
                  <a:satMod val="110000"/>
                  <a:alpha val="0"/>
                </a:schemeClr>
              </a:gs>
              <a:gs pos="100000">
                <a:schemeClr val="accent1">
                  <a:shade val="63000"/>
                  <a:alpha val="0"/>
                </a:schemeClr>
              </a:gs>
            </a:gsLst>
            <a:lin ang="95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51100" y="44323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情報が少ない！</a:t>
            </a:r>
            <a:endParaRPr kumimoji="1" lang="ja-JP" altLang="en-US" sz="1600" dirty="0"/>
          </a:p>
        </p:txBody>
      </p:sp>
      <p:pic>
        <p:nvPicPr>
          <p:cNvPr id="12" name="コンテンツ プレースホルダー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6237313"/>
            <a:ext cx="585614" cy="47546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19083" y="6237463"/>
            <a:ext cx="278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Tokushima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University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4866" y="6473837"/>
            <a:ext cx="2901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Faculty of Integrated Arts and Sciences</a:t>
            </a:r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9720" y="234315"/>
            <a:ext cx="86202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NSA</a:t>
            </a:r>
            <a:r>
              <a:rPr lang="ja-JP" altLang="en-US" sz="2800" dirty="0">
                <a:solidFill>
                  <a:srgbClr val="FF0000"/>
                </a:solidFill>
              </a:rPr>
              <a:t>公認</a:t>
            </a:r>
            <a:r>
              <a:rPr lang="en-US" altLang="ja-JP" sz="2800" dirty="0">
                <a:solidFill>
                  <a:srgbClr val="FF0000"/>
                </a:solidFill>
              </a:rPr>
              <a:t>AA</a:t>
            </a:r>
            <a:r>
              <a:rPr lang="ja-JP" altLang="en-US" sz="2800" dirty="0">
                <a:solidFill>
                  <a:srgbClr val="FF0000"/>
                </a:solidFill>
              </a:rPr>
              <a:t>ランク「四国の右下</a:t>
            </a:r>
            <a:r>
              <a:rPr lang="ja-JP" altLang="en-US" sz="2800" dirty="0" smtClean="0">
                <a:solidFill>
                  <a:srgbClr val="FF0000"/>
                </a:solidFill>
              </a:rPr>
              <a:t>サーフィンゲームス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For </a:t>
            </a:r>
            <a:r>
              <a:rPr lang="en-US" altLang="ja-JP" sz="2800" dirty="0">
                <a:solidFill>
                  <a:srgbClr val="FF0000"/>
                </a:solidFill>
              </a:rPr>
              <a:t>KANSAI WMG 2021</a:t>
            </a:r>
            <a:r>
              <a:rPr lang="ja-JP" altLang="en-US" sz="2800" dirty="0" smtClean="0">
                <a:solidFill>
                  <a:srgbClr val="FF0000"/>
                </a:solidFill>
              </a:rPr>
              <a:t>」大会参加者の調査結果の一部</a:t>
            </a:r>
            <a:endParaRPr kumimoji="1" lang="ja-JP" altLang="en-US" sz="2800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748978" y="1168400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課題２．宿泊施設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23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線矢印コネクタ 31"/>
          <p:cNvCxnSpPr/>
          <p:nvPr/>
        </p:nvCxnSpPr>
        <p:spPr>
          <a:xfrm flipH="1" flipV="1">
            <a:off x="6410781" y="2126679"/>
            <a:ext cx="1043411" cy="1447702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12"/>
          <p:cNvSpPr txBox="1">
            <a:spLocks noChangeArrowheads="1"/>
          </p:cNvSpPr>
          <p:nvPr/>
        </p:nvSpPr>
        <p:spPr bwMode="auto">
          <a:xfrm>
            <a:off x="4165513" y="1212217"/>
            <a:ext cx="1162050" cy="723900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うみ</a:t>
            </a:r>
            <a:endParaRPr kumimoji="1" lang="ja-JP" altLang="ja-JP" sz="16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5" name="テキスト ボックス 15"/>
          <p:cNvSpPr txBox="1">
            <a:spLocks noChangeArrowheads="1"/>
          </p:cNvSpPr>
          <p:nvPr/>
        </p:nvSpPr>
        <p:spPr bwMode="auto">
          <a:xfrm>
            <a:off x="5205672" y="1025097"/>
            <a:ext cx="236846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・質が良い</a:t>
            </a:r>
            <a:endParaRPr kumimoji="1" lang="ja-JP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・ポイントが多い</a:t>
            </a:r>
            <a:endParaRPr kumimoji="1" lang="ja-JP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・ライブ映像で確認可</a:t>
            </a:r>
            <a:endParaRPr kumimoji="1" lang="ja-JP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・景観が良い</a:t>
            </a:r>
            <a:endParaRPr kumimoji="1" lang="ja-JP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6" name="テキスト ボックス 16"/>
          <p:cNvSpPr txBox="1">
            <a:spLocks noChangeArrowheads="1"/>
          </p:cNvSpPr>
          <p:nvPr/>
        </p:nvSpPr>
        <p:spPr bwMode="auto">
          <a:xfrm>
            <a:off x="2526145" y="1025097"/>
            <a:ext cx="193155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・アクセスが悪い</a:t>
            </a:r>
            <a:endParaRPr kumimoji="1" lang="ja-JP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・駐車料金がいる</a:t>
            </a:r>
            <a:endParaRPr kumimoji="1" lang="ja-JP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・シャワーがない</a:t>
            </a:r>
            <a:endParaRPr kumimoji="1" lang="ja-JP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・トイレが汚い</a:t>
            </a:r>
            <a:endParaRPr kumimoji="1" lang="ja-JP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1997903" y="853400"/>
            <a:ext cx="5456289" cy="1343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7" name="テキスト ボックス 20"/>
          <p:cNvSpPr txBox="1">
            <a:spLocks noChangeArrowheads="1"/>
          </p:cNvSpPr>
          <p:nvPr/>
        </p:nvSpPr>
        <p:spPr bwMode="auto">
          <a:xfrm>
            <a:off x="1487064" y="3982038"/>
            <a:ext cx="1143000" cy="723900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32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ひと</a:t>
            </a:r>
            <a:endParaRPr kumimoji="1" lang="ja-JP" altLang="ja-JP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9" name="テキスト ボックス 21"/>
          <p:cNvSpPr txBox="1">
            <a:spLocks noChangeArrowheads="1"/>
          </p:cNvSpPr>
          <p:nvPr/>
        </p:nvSpPr>
        <p:spPr bwMode="auto">
          <a:xfrm>
            <a:off x="2350120" y="3846110"/>
            <a:ext cx="16954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1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・サーファー同士での</a:t>
            </a:r>
            <a:r>
              <a:rPr kumimoji="1" lang="ja-JP" altLang="en-US" sz="11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　</a:t>
            </a:r>
            <a:endParaRPr kumimoji="1" lang="en-US" altLang="ja-JP" sz="1100" b="0" i="0" u="none" strike="noStrike" cap="none" normalizeH="0" baseline="0" dirty="0" smtClean="0">
              <a:ln>
                <a:noFill/>
              </a:ln>
              <a:solidFill>
                <a:srgbClr val="C45911"/>
              </a:solidFill>
              <a:effectLst/>
              <a:latin typeface="HGS創英角ｺﾞｼｯｸUB" pitchFamily="50" charset="-128"/>
              <a:ea typeface="HGS創英角ｺﾞｼｯｸUB" pitchFamily="50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100" dirty="0">
                <a:solidFill>
                  <a:srgbClr val="C45911"/>
                </a:solidFill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　</a:t>
            </a:r>
            <a:r>
              <a:rPr kumimoji="1" lang="ja-JP" altLang="ja-JP" sz="11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繋がり</a:t>
            </a:r>
            <a:endParaRPr kumimoji="1" lang="ja-JP" altLang="ja-JP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1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・友人との時間</a:t>
            </a:r>
            <a:endParaRPr kumimoji="1" lang="ja-JP" altLang="ja-JP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1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・趣味</a:t>
            </a:r>
            <a:endParaRPr kumimoji="1" lang="ja-JP" altLang="ja-JP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1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・生涯スポーツ</a:t>
            </a:r>
            <a:endParaRPr kumimoji="1" lang="ja-JP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0" name="テキスト ボックス 22"/>
          <p:cNvSpPr txBox="1">
            <a:spLocks noChangeArrowheads="1"/>
          </p:cNvSpPr>
          <p:nvPr/>
        </p:nvSpPr>
        <p:spPr bwMode="auto">
          <a:xfrm>
            <a:off x="46373" y="3846110"/>
            <a:ext cx="1440691" cy="8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HGS創英角ｺﾞｼｯｸUB" pitchFamily="50" charset="-128"/>
              <a:ea typeface="HGS創英角ｺﾞｼｯｸUB" pitchFamily="50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・地域住民との</a:t>
            </a:r>
            <a:endParaRPr kumimoji="1" lang="en-US" altLang="ja-JP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HGS創英角ｺﾞｼｯｸUB" pitchFamily="50" charset="-128"/>
              <a:ea typeface="HGS創英角ｺﾞｼｯｸUB" pitchFamily="50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dirty="0">
                <a:solidFill>
                  <a:srgbClr val="0070C0"/>
                </a:solidFill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　</a:t>
            </a:r>
            <a:r>
              <a:rPr kumimoji="1" lang="ja-JP" altLang="ja-JP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関係が希薄</a:t>
            </a:r>
            <a:endParaRPr kumimoji="1" lang="ja-JP" altLang="ja-JP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・イメージが</a:t>
            </a:r>
            <a:r>
              <a:rPr kumimoji="1" lang="ja-JP" altLang="en-US" sz="1200" dirty="0" smtClean="0">
                <a:solidFill>
                  <a:srgbClr val="0070C0"/>
                </a:solidFill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悪</a:t>
            </a:r>
            <a:r>
              <a:rPr kumimoji="1" lang="ja-JP" altLang="ja-JP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い</a:t>
            </a:r>
            <a:endParaRPr kumimoji="1" lang="ja-JP" altLang="ja-JP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-154514" y="3703601"/>
            <a:ext cx="4365523" cy="123486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1" name="テキスト ボックス 24"/>
          <p:cNvSpPr txBox="1">
            <a:spLocks noChangeArrowheads="1"/>
          </p:cNvSpPr>
          <p:nvPr/>
        </p:nvSpPr>
        <p:spPr bwMode="auto">
          <a:xfrm>
            <a:off x="6753224" y="3971396"/>
            <a:ext cx="1162050" cy="704850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まち</a:t>
            </a:r>
            <a:endParaRPr kumimoji="1" lang="ja-JP" altLang="ja-JP" sz="16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3" name="テキスト ボックス 26"/>
          <p:cNvSpPr txBox="1">
            <a:spLocks noChangeArrowheads="1"/>
          </p:cNvSpPr>
          <p:nvPr/>
        </p:nvSpPr>
        <p:spPr bwMode="auto">
          <a:xfrm>
            <a:off x="7696200" y="3745905"/>
            <a:ext cx="16002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2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・温泉，入浴</a:t>
            </a:r>
            <a:endParaRPr kumimoji="1" lang="ja-JP" altLang="ja-JP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2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・ご当地グルメ</a:t>
            </a:r>
            <a:endParaRPr kumimoji="1" lang="ja-JP" altLang="ja-JP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2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・道の駅，</a:t>
            </a:r>
            <a:endParaRPr kumimoji="1" lang="en-US" altLang="ja-JP" sz="1200" b="0" i="0" u="none" strike="noStrike" cap="none" normalizeH="0" baseline="0" dirty="0" smtClean="0">
              <a:ln>
                <a:noFill/>
              </a:ln>
              <a:solidFill>
                <a:srgbClr val="C45911"/>
              </a:solidFill>
              <a:effectLst/>
              <a:latin typeface="HGS創英角ｺﾞｼｯｸUB" pitchFamily="50" charset="-128"/>
              <a:ea typeface="HGS創英角ｺﾞｼｯｸUB" pitchFamily="50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dirty="0">
                <a:solidFill>
                  <a:srgbClr val="C45911"/>
                </a:solidFill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</a:t>
            </a:r>
            <a:r>
              <a:rPr kumimoji="1" lang="ja-JP" altLang="ja-JP" sz="12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海の家</a:t>
            </a:r>
            <a:endParaRPr kumimoji="1" lang="ja-JP" altLang="ja-JP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200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・お土産</a:t>
            </a:r>
            <a:endParaRPr kumimoji="1" lang="ja-JP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4" name="テキスト ボックス 27"/>
          <p:cNvSpPr txBox="1">
            <a:spLocks noChangeArrowheads="1"/>
          </p:cNvSpPr>
          <p:nvPr/>
        </p:nvSpPr>
        <p:spPr bwMode="auto">
          <a:xfrm>
            <a:off x="5266891" y="3876528"/>
            <a:ext cx="2020686" cy="79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600" b="0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</a:t>
            </a:r>
            <a:r>
              <a:rPr kumimoji="1" lang="ja-JP" altLang="ja-JP" sz="1200" b="0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コンビニ</a:t>
            </a:r>
            <a:r>
              <a:rPr kumimoji="1" lang="ja-JP" altLang="ja-JP" sz="1100" b="0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が少</a:t>
            </a:r>
            <a:r>
              <a:rPr kumimoji="1" lang="ja-JP" altLang="ja-JP" sz="1200" b="0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ない</a:t>
            </a:r>
            <a:endParaRPr kumimoji="1" lang="en-US" altLang="ja-JP" sz="1000" dirty="0">
              <a:latin typeface="Arial" pitchFamily="34" charset="0"/>
              <a:ea typeface="ＭＳ Ｐゴシック" pitchFamily="50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</a:t>
            </a:r>
            <a:r>
              <a:rPr kumimoji="1" lang="ja-JP" altLang="ja-JP" sz="1100" b="0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早朝からの店がない</a:t>
            </a:r>
            <a:endParaRPr kumimoji="1" lang="ja-JP" altLang="ja-JP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100" b="0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・休憩ポイントがない</a:t>
            </a:r>
            <a:endParaRPr kumimoji="1" lang="ja-JP" altLang="ja-JP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5143107" y="3584893"/>
            <a:ext cx="4069719" cy="139383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5" name="テキスト ボックス 32"/>
          <p:cNvSpPr txBox="1">
            <a:spLocks noChangeArrowheads="1"/>
          </p:cNvSpPr>
          <p:nvPr/>
        </p:nvSpPr>
        <p:spPr bwMode="auto">
          <a:xfrm>
            <a:off x="6500021" y="2445536"/>
            <a:ext cx="24193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S創英角ｺﾞｼｯｸUB" pitchFamily="50" charset="-128"/>
              <a:ea typeface="HGS創英角ｺﾞｼｯｸUB" pitchFamily="50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町の資源，売り</a:t>
            </a:r>
            <a:endParaRPr kumimoji="1" lang="ja-JP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2194736" y="2126677"/>
            <a:ext cx="742935" cy="14355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36"/>
          <p:cNvSpPr txBox="1">
            <a:spLocks noChangeArrowheads="1"/>
          </p:cNvSpPr>
          <p:nvPr/>
        </p:nvSpPr>
        <p:spPr bwMode="auto">
          <a:xfrm>
            <a:off x="766718" y="2504927"/>
            <a:ext cx="3162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この海にしかない</a:t>
            </a:r>
            <a:endParaRPr kumimoji="1" lang="en-US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S創英角ｺﾞｼｯｸUB" pitchFamily="50" charset="-128"/>
              <a:ea typeface="HGS創英角ｺﾞｼｯｸUB" pitchFamily="50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波があるから行く</a:t>
            </a:r>
            <a:endParaRPr kumimoji="1" lang="ja-JP" altLang="ja-JP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" name="上カーブ矢印 20"/>
          <p:cNvSpPr/>
          <p:nvPr/>
        </p:nvSpPr>
        <p:spPr>
          <a:xfrm>
            <a:off x="2413822" y="4984840"/>
            <a:ext cx="4768046" cy="504825"/>
          </a:xfrm>
          <a:prstGeom prst="curvedUpArrow">
            <a:avLst/>
          </a:prstGeom>
          <a:solidFill>
            <a:schemeClr val="tx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22" name="テキスト ボックス 39"/>
          <p:cNvSpPr txBox="1">
            <a:spLocks noChangeArrowheads="1"/>
          </p:cNvSpPr>
          <p:nvPr/>
        </p:nvSpPr>
        <p:spPr bwMode="auto">
          <a:xfrm>
            <a:off x="46373" y="5556005"/>
            <a:ext cx="7135495" cy="554968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</a:t>
            </a: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海以外の魅力が少ない</a:t>
            </a:r>
            <a:endParaRPr kumimoji="1" lang="ja-JP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</a:t>
            </a: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サーファーを対象としたサービスの充実がなされていない</a:t>
            </a:r>
            <a:endParaRPr kumimoji="1" lang="ja-JP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</a:t>
            </a: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ひととまちのつながりが</a:t>
            </a:r>
            <a:r>
              <a:rPr kumimoji="1" lang="ja-JP" altLang="en-US" sz="1400" dirty="0"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うすい</a:t>
            </a:r>
            <a:endParaRPr kumimoji="1" lang="en-US" altLang="ja-JP" sz="1400" dirty="0" smtClean="0">
              <a:latin typeface="HGS創英角ｺﾞｼｯｸUB" pitchFamily="50" charset="-128"/>
              <a:ea typeface="HGS創英角ｺﾞｼｯｸUB" pitchFamily="50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" name="テキスト ボックス 40"/>
          <p:cNvSpPr txBox="1">
            <a:spLocks noChangeArrowheads="1"/>
          </p:cNvSpPr>
          <p:nvPr/>
        </p:nvSpPr>
        <p:spPr bwMode="auto">
          <a:xfrm>
            <a:off x="6002901" y="5556005"/>
            <a:ext cx="3141099" cy="771525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dirty="0"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</a:t>
            </a: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町</a:t>
            </a:r>
            <a:r>
              <a:rPr kumimoji="1" lang="ja-JP" altLang="en-US" sz="1400" dirty="0" smtClean="0"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の利益が少ない</a:t>
            </a:r>
            <a:endParaRPr kumimoji="1" lang="ja-JP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</a:t>
            </a: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若者の都市部への進出</a:t>
            </a:r>
            <a:endParaRPr kumimoji="1" lang="ja-JP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・</a:t>
            </a: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町</a:t>
            </a:r>
            <a:r>
              <a:rPr kumimoji="1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の</a:t>
            </a: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衰退に繋がる？</a:t>
            </a:r>
            <a:endParaRPr kumimoji="1" lang="ja-JP" altLang="ja-JP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4" name="円/楕円 2"/>
          <p:cNvSpPr>
            <a:spLocks noChangeArrowheads="1"/>
          </p:cNvSpPr>
          <p:nvPr/>
        </p:nvSpPr>
        <p:spPr bwMode="auto">
          <a:xfrm>
            <a:off x="2894367" y="2225762"/>
            <a:ext cx="3562350" cy="13906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海岸文化</a:t>
            </a:r>
            <a:endParaRPr kumimoji="1" lang="en-US" altLang="ja-JP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サーフィンの観点より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0" name="テキスト ボックス 38"/>
          <p:cNvSpPr txBox="1">
            <a:spLocks noChangeArrowheads="1"/>
          </p:cNvSpPr>
          <p:nvPr/>
        </p:nvSpPr>
        <p:spPr bwMode="auto">
          <a:xfrm>
            <a:off x="2794702" y="4654245"/>
            <a:ext cx="416275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S創英角ｺﾞｼｯｸUB" pitchFamily="50" charset="-128"/>
              <a:ea typeface="HGS創英角ｺﾞｼｯｸUB" pitchFamily="50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海には行くが町には行かない．なぜ</a:t>
            </a:r>
            <a:r>
              <a:rPr kumimoji="1" lang="ja-JP" altLang="ja-JP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創英角ｺﾞｼｯｸUB" pitchFamily="50" charset="-128"/>
                <a:ea typeface="HGS創英角ｺﾞｼｯｸUB" pitchFamily="50" charset="-128"/>
                <a:cs typeface="Times New Roman" pitchFamily="18" charset="0"/>
              </a:rPr>
              <a:t>？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597658" y="3320227"/>
            <a:ext cx="4400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1400" b="1" dirty="0" smtClean="0"/>
              <a:t>徳</a:t>
            </a:r>
            <a:r>
              <a:rPr lang="ja-JP" altLang="ja-JP" sz="1400" b="1" dirty="0" smtClean="0"/>
              <a:t>島県</a:t>
            </a:r>
            <a:r>
              <a:rPr lang="ja-JP" altLang="en-US" sz="1400" b="1" dirty="0"/>
              <a:t>周辺</a:t>
            </a:r>
            <a:r>
              <a:rPr lang="ja-JP" altLang="ja-JP" sz="1400" b="1" dirty="0" smtClean="0"/>
              <a:t>から</a:t>
            </a:r>
            <a:r>
              <a:rPr lang="ja-JP" altLang="ja-JP" sz="1400" b="1" dirty="0"/>
              <a:t>来る県内外サーファーは全体の</a:t>
            </a:r>
            <a:r>
              <a:rPr lang="en-US" altLang="ja-JP" sz="1400" b="1" dirty="0">
                <a:solidFill>
                  <a:srgbClr val="FF0000"/>
                </a:solidFill>
              </a:rPr>
              <a:t>86.4%</a:t>
            </a:r>
            <a:endParaRPr lang="ja-JP" altLang="ja-JP" sz="1400" b="1" dirty="0">
              <a:solidFill>
                <a:srgbClr val="FF0000"/>
              </a:solidFill>
            </a:endParaRPr>
          </a:p>
          <a:p>
            <a:pPr lvl="0"/>
            <a:r>
              <a:rPr lang="ja-JP" altLang="en-US" sz="1400" b="1" dirty="0"/>
              <a:t>　</a:t>
            </a:r>
            <a:r>
              <a:rPr lang="ja-JP" altLang="en-US" sz="1400" b="1" dirty="0" smtClean="0"/>
              <a:t>　</a:t>
            </a:r>
            <a:r>
              <a:rPr lang="ja-JP" altLang="ja-JP" sz="1400" b="1" dirty="0" smtClean="0"/>
              <a:t>自家用車</a:t>
            </a:r>
            <a:r>
              <a:rPr lang="ja-JP" altLang="ja-JP" sz="1400" b="1" dirty="0"/>
              <a:t>で訪れるサーファーは全体の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85.6%</a:t>
            </a:r>
            <a:endParaRPr lang="en-US" altLang="ja-JP" sz="14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2615" y="142452"/>
            <a:ext cx="836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問題・課題分析　</a:t>
            </a:r>
            <a:endParaRPr kumimoji="1" lang="en-US" altLang="ja-JP" dirty="0" smtClean="0"/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　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　　　　サーフィン大会インタビュー・モニタリングツアー・アンケート調査をもとに制作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52399" y="5546480"/>
            <a:ext cx="4817165" cy="7810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6002901" y="5556005"/>
            <a:ext cx="2743534" cy="7715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右矢印 25"/>
          <p:cNvSpPr/>
          <p:nvPr/>
        </p:nvSpPr>
        <p:spPr>
          <a:xfrm>
            <a:off x="5155560" y="5786788"/>
            <a:ext cx="661345" cy="39052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コンテンツ プレースホルダ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6237313"/>
            <a:ext cx="585614" cy="475463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328583" y="6237463"/>
            <a:ext cx="278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Tokushima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University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54366" y="6473837"/>
            <a:ext cx="2901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Faculty of Integrated Arts and Sciences</a:t>
            </a:r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0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090260"/>
              </p:ext>
            </p:extLst>
          </p:nvPr>
        </p:nvGraphicFramePr>
        <p:xfrm>
          <a:off x="314325" y="797902"/>
          <a:ext cx="8705850" cy="5348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/>
                <a:gridCol w="2047875"/>
                <a:gridCol w="2409825"/>
                <a:gridCol w="2209800"/>
              </a:tblGrid>
              <a:tr h="121653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海岸文化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しわしわす</a:t>
                      </a:r>
                      <a:r>
                        <a:rPr kumimoji="1" lang="ja-JP" altLang="en-US" dirty="0" err="1" smtClean="0"/>
                        <a:t>ぽ</a:t>
                      </a:r>
                      <a:r>
                        <a:rPr kumimoji="1" lang="ja-JP" altLang="en-US" dirty="0" smtClean="0"/>
                        <a:t>ー</a:t>
                      </a:r>
                      <a:r>
                        <a:rPr kumimoji="1" lang="ja-JP" altLang="en-US" dirty="0" err="1" smtClean="0"/>
                        <a:t>つ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食事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観光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宿泊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1198587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「</a:t>
                      </a:r>
                      <a:r>
                        <a:rPr kumimoji="1" lang="ja-JP" altLang="en-US" dirty="0" smtClean="0"/>
                        <a:t>阿南・</a:t>
                      </a:r>
                      <a:r>
                        <a:rPr kumimoji="1" lang="ja-JP" altLang="en-US" dirty="0" smtClean="0"/>
                        <a:t>美波」波道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  トライアスロン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  ロードサイクル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  </a:t>
                      </a:r>
                      <a:r>
                        <a:rPr kumimoji="1" lang="ja-JP" altLang="en-US" dirty="0" smtClean="0"/>
                        <a:t>マリンスポーツ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　海水浴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ODORI(</a:t>
                      </a:r>
                      <a:r>
                        <a:rPr kumimoji="1" lang="ja-JP" altLang="en-US" dirty="0" smtClean="0"/>
                        <a:t>阿波尾鶏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22</a:t>
                      </a:r>
                      <a:r>
                        <a:rPr kumimoji="1" lang="ja-JP" altLang="en-US" dirty="0" smtClean="0"/>
                        <a:t>番平等寺　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23</a:t>
                      </a:r>
                      <a:r>
                        <a:rPr kumimoji="1" lang="ja-JP" altLang="en-US" dirty="0" smtClean="0"/>
                        <a:t>番薬王寺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YMCA</a:t>
                      </a:r>
                      <a:r>
                        <a:rPr kumimoji="1" lang="ja-JP" altLang="en-US" dirty="0" smtClean="0"/>
                        <a:t>海洋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センター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日和佐うみがめ博物館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えびす洞温泉・ホテル白い燈台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1480608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「牟岐・海陽」波道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baseline="0" dirty="0" smtClean="0"/>
                        <a:t>  </a:t>
                      </a:r>
                      <a:r>
                        <a:rPr kumimoji="1" lang="ja-JP" altLang="en-US" dirty="0" smtClean="0"/>
                        <a:t>マラソン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  </a:t>
                      </a:r>
                      <a:r>
                        <a:rPr kumimoji="1" lang="ja-JP" altLang="en-US" dirty="0" smtClean="0"/>
                        <a:t>カヌー・カヤック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　ダイビング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　海水浴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味政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海中観光船ﾌﾞﾙｰﾏﾘﾝ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ムラスコムギ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青少年自然の家</a:t>
                      </a:r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道の駅　ししくい温泉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1176997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「東洋・室戸」</a:t>
                      </a:r>
                      <a:r>
                        <a:rPr kumimoji="1" lang="ja-JP" altLang="en-US" dirty="0" smtClean="0"/>
                        <a:t>波道</a:t>
                      </a:r>
                    </a:p>
                    <a:p>
                      <a:r>
                        <a:rPr kumimoji="1" lang="en-US" altLang="ja-JP" dirty="0" smtClean="0"/>
                        <a:t>  </a:t>
                      </a:r>
                      <a:r>
                        <a:rPr kumimoji="1" lang="ja-JP" altLang="en-US" dirty="0" smtClean="0"/>
                        <a:t>サーフィン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　ダイビング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　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err="1" smtClean="0"/>
                        <a:t>こけら</a:t>
                      </a:r>
                      <a:r>
                        <a:rPr kumimoji="1" lang="ja-JP" altLang="en-US" dirty="0" smtClean="0"/>
                        <a:t>寿司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24</a:t>
                      </a:r>
                      <a:r>
                        <a:rPr kumimoji="1" lang="ja-JP" altLang="en-US" dirty="0" smtClean="0"/>
                        <a:t>番最御崎寺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生見ホワイトビーチホテル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2166938"/>
            <a:ext cx="107315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49" y="2764234"/>
            <a:ext cx="1800225" cy="54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1" y="3660076"/>
            <a:ext cx="1243013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5322251"/>
            <a:ext cx="12192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2" y="5322251"/>
            <a:ext cx="1163637" cy="80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5279228"/>
            <a:ext cx="1263650" cy="77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3787775"/>
            <a:ext cx="1357312" cy="103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602" y="2490325"/>
            <a:ext cx="1188243" cy="82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コンテンツ プレースホルダー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37312"/>
            <a:ext cx="686780" cy="47546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968893" y="6473836"/>
            <a:ext cx="340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Faculty of Integrated Arts and Sciences</a:t>
            </a:r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2547" y="6210569"/>
            <a:ext cx="327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Tokushima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University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14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アース">
  <a:themeElements>
    <a:clrScheme name="アース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アース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アース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2391</TotalTime>
  <Words>1023</Words>
  <Application>Microsoft Office PowerPoint</Application>
  <PresentationFormat>画面に合わせる (4:3)</PresentationFormat>
  <Paragraphs>288</Paragraphs>
  <Slides>15</Slides>
  <Notes>1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6" baseType="lpstr">
      <vt:lpstr>アース</vt:lpstr>
      <vt:lpstr>波道巡りの提案 WMG2021後のレガシー構築に向けて</vt:lpstr>
      <vt:lpstr>“しわしわ”って何?</vt:lpstr>
      <vt:lpstr>PowerPoint プレゼンテーション</vt:lpstr>
      <vt:lpstr>“しわしわすぽーつ”波道巡り  を 　世界の人々に伝えてスポーツでつながりたい</vt:lpstr>
      <vt:lpstr>PowerPoint プレゼンテーション</vt:lpstr>
      <vt:lpstr>　　提言に向けた企画の手順</vt:lpstr>
      <vt:lpstr>PowerPoint プレゼンテーション</vt:lpstr>
      <vt:lpstr>PowerPoint プレゼンテーション</vt:lpstr>
      <vt:lpstr>PowerPoint プレゼンテーション</vt:lpstr>
      <vt:lpstr>施策提言　　WMG2021 に向けて</vt:lpstr>
      <vt:lpstr>WMG2021 に向けて しわしわスポーツボランティアの結成 　　　　⇒　新たな地域大会・イベントの共有の契機 </vt:lpstr>
      <vt:lpstr>PowerPoint プレゼンテーション</vt:lpstr>
      <vt:lpstr>期待される効果　     「しわしわすぽーつ 体感ツアープログラム 」の構築</vt:lpstr>
      <vt:lpstr>PowerPoint プレゼンテーション</vt:lpstr>
      <vt:lpstr>今後の展望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波道（なみち）で知る、四国の右下の新たな魅力</dc:title>
  <dc:creator>mac</dc:creator>
  <cp:lastModifiedBy>Mitsuhiro SATO</cp:lastModifiedBy>
  <cp:revision>131</cp:revision>
  <cp:lastPrinted>2016-12-14T00:10:31Z</cp:lastPrinted>
  <dcterms:created xsi:type="dcterms:W3CDTF">2016-11-07T15:45:55Z</dcterms:created>
  <dcterms:modified xsi:type="dcterms:W3CDTF">2017-01-25T01:14:48Z</dcterms:modified>
</cp:coreProperties>
</file>