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7"/>
  </p:notesMasterIdLst>
  <p:sldIdLst>
    <p:sldId id="256" r:id="rId2"/>
    <p:sldId id="257" r:id="rId3"/>
    <p:sldId id="259" r:id="rId4"/>
    <p:sldId id="267" r:id="rId5"/>
    <p:sldId id="270" r:id="rId6"/>
    <p:sldId id="260" r:id="rId7"/>
    <p:sldId id="261" r:id="rId8"/>
    <p:sldId id="269" r:id="rId9"/>
    <p:sldId id="263" r:id="rId10"/>
    <p:sldId id="262" r:id="rId11"/>
    <p:sldId id="272" r:id="rId12"/>
    <p:sldId id="271" r:id="rId13"/>
    <p:sldId id="264" r:id="rId14"/>
    <p:sldId id="265" r:id="rId15"/>
    <p:sldId id="268"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227" autoAdjust="0"/>
  </p:normalViewPr>
  <p:slideViewPr>
    <p:cSldViewPr>
      <p:cViewPr varScale="1">
        <p:scale>
          <a:sx n="101" d="100"/>
          <a:sy n="101" d="100"/>
        </p:scale>
        <p:origin x="-28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気温</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24.6</c:v>
                </c:pt>
                <c:pt idx="1">
                  <c:v>25</c:v>
                </c:pt>
                <c:pt idx="2">
                  <c:v>25</c:v>
                </c:pt>
                <c:pt idx="3">
                  <c:v>26.9</c:v>
                </c:pt>
              </c:numCache>
            </c:numRef>
          </c:val>
        </c:ser>
        <c:dLbls>
          <c:dLblPos val="inEnd"/>
          <c:showLegendKey val="0"/>
          <c:showVal val="1"/>
          <c:showCatName val="0"/>
          <c:showSerName val="0"/>
          <c:showPercent val="0"/>
          <c:showBubbleSize val="0"/>
        </c:dLbls>
        <c:gapWidth val="65"/>
        <c:axId val="22496384"/>
        <c:axId val="2388531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系列 2</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numRef>
                    <c:extLst>
                      <c:ext uri="{02D57815-91ED-43cb-92C2-25804820EDAC}">
                        <c15:formulaRef>
                          <c15:sqref>Sheet1!$A$2:$A$5</c15:sqref>
                        </c15:formulaRef>
                      </c:ext>
                    </c:extLst>
                    <c:numCache>
                      <c:formatCode>General</c:formatCode>
                      <c:ptCount val="4"/>
                      <c:pt idx="0">
                        <c:v>2012</c:v>
                      </c:pt>
                      <c:pt idx="1">
                        <c:v>2013</c:v>
                      </c:pt>
                      <c:pt idx="2">
                        <c:v>2014</c:v>
                      </c:pt>
                      <c:pt idx="3">
                        <c:v>2015</c:v>
                      </c:pt>
                    </c:numCache>
                  </c:numRef>
                </c:cat>
                <c:val>
                  <c:numRef>
                    <c:extLst>
                      <c:ext uri="{02D57815-91ED-43cb-92C2-25804820EDAC}">
                        <c15:formulaRef>
                          <c15:sqref>Sheet1!$C$2:$C$5</c15:sqref>
                        </c15:formulaRef>
                      </c:ext>
                    </c:extLst>
                    <c:numCache>
                      <c:formatCode>General</c:formatCode>
                      <c:ptCount val="4"/>
                      <c:pt idx="0">
                        <c:v>2.4</c:v>
                      </c:pt>
                      <c:pt idx="1">
                        <c:v>4.4000000000000004</c:v>
                      </c:pt>
                      <c:pt idx="2">
                        <c:v>1.8</c:v>
                      </c:pt>
                      <c:pt idx="3">
                        <c:v>2.8</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系列 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ja-JP"/>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2012</c:v>
                      </c:pt>
                      <c:pt idx="1">
                        <c:v>2013</c:v>
                      </c:pt>
                      <c:pt idx="2">
                        <c:v>2014</c:v>
                      </c:pt>
                      <c:pt idx="3">
                        <c:v>2015</c:v>
                      </c:pt>
                    </c:numCache>
                  </c:num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2</c:v>
                      </c:pt>
                      <c:pt idx="1">
                        <c:v>2</c:v>
                      </c:pt>
                      <c:pt idx="2">
                        <c:v>3</c:v>
                      </c:pt>
                      <c:pt idx="3">
                        <c:v>5</c:v>
                      </c:pt>
                    </c:numCache>
                  </c:numRef>
                </c:val>
              </c15:ser>
            </c15:filteredBarSeries>
          </c:ext>
        </c:extLst>
      </c:barChart>
      <c:catAx>
        <c:axId val="224963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ja-JP"/>
          </a:p>
        </c:txPr>
        <c:crossAx val="23885312"/>
        <c:crosses val="autoZero"/>
        <c:auto val="1"/>
        <c:lblAlgn val="ctr"/>
        <c:lblOffset val="100"/>
        <c:noMultiLvlLbl val="0"/>
      </c:catAx>
      <c:valAx>
        <c:axId val="2388531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crossAx val="22496384"/>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77C09-E109-416E-A4CA-D9ECC31689E7}" type="datetimeFigureOut">
              <a:rPr kumimoji="1" lang="ja-JP" altLang="en-US" smtClean="0"/>
              <a:t>2017/1/26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AA116-BF0A-421D-8D5B-138A744DF8B9}" type="slidenum">
              <a:rPr kumimoji="1" lang="ja-JP" altLang="en-US" smtClean="0"/>
              <a:t>‹#›</a:t>
            </a:fld>
            <a:endParaRPr kumimoji="1" lang="ja-JP" altLang="en-US"/>
          </a:p>
        </p:txBody>
      </p:sp>
    </p:spTree>
    <p:extLst>
      <p:ext uri="{BB962C8B-B14F-4D97-AF65-F5344CB8AC3E}">
        <p14:creationId xmlns:p14="http://schemas.microsoft.com/office/powerpoint/2010/main" val="41170578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92CF621-0365-41B1-AD0F-3AB7BC921BAF}"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411551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35F5A27-9809-4FAE-880C-2F6BEB4FA46E}" type="datetime1">
              <a:rPr kumimoji="1" lang="ja-JP" altLang="en-US" smtClean="0"/>
              <a:t>2017/1/26</a:t>
            </a:fld>
            <a:endParaRPr kumimoji="1" lang="ja-JP" altLang="en-US"/>
          </a:p>
        </p:txBody>
      </p:sp>
      <p:sp>
        <p:nvSpPr>
          <p:cNvPr id="6" name="Footer Placeholder 5"/>
          <p:cNvSpPr>
            <a:spLocks noGrp="1"/>
          </p:cNvSpPr>
          <p:nvPr>
            <p:ph type="ftr" sz="quarter" idx="11"/>
          </p:nvPr>
        </p:nvSpPr>
        <p:spPr>
          <a:xfrm>
            <a:off x="917678" y="6181344"/>
            <a:ext cx="5337278" cy="36512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25977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2A0708C-6A55-4294-A311-9DE3BA365827}"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2268672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C3DAA3E-DE2F-4C3E-902E-B30596BC67D4}"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118172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E91405B-C224-4506-B52B-0C69CE9DEFFF}"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3974771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C07773A-4D2A-4944-B34A-B9155083EA37}"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2777400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57087A3-071D-4BC1-93B6-39C4A8D045D9}"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304391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520DAE-8DD4-43F8-BECD-0CB7ABDF5F54}"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75117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791460-7400-43E3-9F29-C2A43217655C}"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92993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54A7132-4514-4375-B20D-F0AA427A432E}"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410101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214CA1A-2766-4A73-9522-160A5B362C36}" type="datetime1">
              <a:rPr kumimoji="1" lang="ja-JP" altLang="en-US" smtClean="0"/>
              <a:t>2017/1/26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112092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BA0A8B9-7854-4F48-AB13-3C2AB3A69B0E}" type="datetime1">
              <a:rPr kumimoji="1" lang="ja-JP" altLang="en-US" smtClean="0"/>
              <a:t>2017/1/26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248129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EF5F9B4-EEB7-4CFA-8837-52930F9357C6}" type="datetime1">
              <a:rPr kumimoji="1" lang="ja-JP" altLang="en-US" smtClean="0"/>
              <a:t>2017/1/26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103652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A07EBA0-7D8E-4D16-9515-4D0CA3C58241}" type="datetime1">
              <a:rPr kumimoji="1" lang="ja-JP" altLang="en-US" smtClean="0"/>
              <a:t>2017/1/26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337364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D8DB5-028F-4ADF-A9C2-85D1FA5AAE8A}" type="datetime1">
              <a:rPr kumimoji="1" lang="ja-JP" altLang="en-US" smtClean="0"/>
              <a:t>2017/1/26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13295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A1887DB-BDED-4B3F-8122-61A239C79170}" type="datetime1">
              <a:rPr kumimoji="1" lang="ja-JP" altLang="en-US" smtClean="0"/>
              <a:t>2017/1/26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233102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523649" y="6181344"/>
            <a:ext cx="718502" cy="365125"/>
          </a:xfrm>
        </p:spPr>
        <p:txBody>
          <a:bodyPr/>
          <a:lstStyle/>
          <a:p>
            <a:fld id="{282B382A-DBA9-47A3-8CDE-4B4B9047F706}" type="datetime1">
              <a:rPr kumimoji="1" lang="ja-JP" altLang="en-US" smtClean="0"/>
              <a:t>2017/1/26</a:t>
            </a:fld>
            <a:endParaRPr kumimoji="1" lang="ja-JP" altLang="en-US"/>
          </a:p>
        </p:txBody>
      </p:sp>
      <p:sp>
        <p:nvSpPr>
          <p:cNvPr id="6" name="Footer Placeholder 5"/>
          <p:cNvSpPr>
            <a:spLocks noGrp="1"/>
          </p:cNvSpPr>
          <p:nvPr>
            <p:ph type="ftr" sz="quarter" idx="11"/>
          </p:nvPr>
        </p:nvSpPr>
        <p:spPr>
          <a:xfrm>
            <a:off x="818348" y="6181344"/>
            <a:ext cx="3705300" cy="365125"/>
          </a:xfrm>
        </p:spPr>
        <p:txBody>
          <a:bodyPr/>
          <a:lstStyle/>
          <a:p>
            <a:endParaRPr kumimoji="1" lang="ja-JP" altLang="en-US"/>
          </a:p>
        </p:txBody>
      </p:sp>
      <p:sp>
        <p:nvSpPr>
          <p:cNvPr id="7" name="Slide Number Placeholder 6"/>
          <p:cNvSpPr>
            <a:spLocks noGrp="1"/>
          </p:cNvSpPr>
          <p:nvPr>
            <p:ph type="sldNum" sz="quarter" idx="12"/>
          </p:nvPr>
        </p:nvSpPr>
        <p:spPr>
          <a:xfrm>
            <a:off x="8024262" y="6181344"/>
            <a:ext cx="305186" cy="329250"/>
          </a:xfrm>
        </p:spPr>
        <p:txBody>
          <a:body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275835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CCDEE83C-A111-49BA-962A-F0D3F27503E8}" type="datetime1">
              <a:rPr kumimoji="1" lang="ja-JP" altLang="en-US" smtClean="0"/>
              <a:t>2017/1/26</a:t>
            </a:fld>
            <a:endParaRPr kumimoji="1" lang="ja-JP" alt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kumimoji="1" lang="ja-JP" alt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1B00CC3-97A1-4769-98F3-7D6ED3309574}" type="slidenum">
              <a:rPr kumimoji="1" lang="ja-JP" altLang="en-US" smtClean="0"/>
              <a:t>‹#›</a:t>
            </a:fld>
            <a:endParaRPr kumimoji="1" lang="ja-JP" altLang="en-US"/>
          </a:p>
        </p:txBody>
      </p:sp>
    </p:spTree>
    <p:extLst>
      <p:ext uri="{BB962C8B-B14F-4D97-AF65-F5344CB8AC3E}">
        <p14:creationId xmlns:p14="http://schemas.microsoft.com/office/powerpoint/2010/main" val="1472723485"/>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hf hdr="0" ftr="0" dt="0"/>
  <p:txStyles>
    <p:titleStyle>
      <a:lvl1pPr algn="l" defTabSz="457200" rtl="0" eaLnBrk="1" latinLnBrk="0" hangingPunct="1">
        <a:spcBef>
          <a:spcPct val="0"/>
        </a:spcBef>
        <a:buNone/>
        <a:defRPr kumimoji="1"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kumimoji="1"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kumimoji="1"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kumimoji="1"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kumimoji="1"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kumimoji="1"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kumimoji="1"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kumimoji="1"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kumimoji="1"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kumimoji="1"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4.bp.blogspot.com/-43BOmoYL000/UqmPTeWcFHI/AAAAAAAAbhE/z3q7GaHiO9M/s800/chouchin_matsuri.pn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4.bp.blogspot.com/-PBAGqXn9uX8/UYntB4KGxpI/AAAAAAAARco/-BrCRA7n1eQ/s800/omatsuri_uchiwa2.p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3.bp.blogspot.com/-3_HbMxPH2EA/V6BP68rZaBI/AAAAAAAA83w/1Jctc161vDATJsv3-G9hAI-GRmsDZsFMwCLcB/s800/figure_kyouryoku.p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4.bp.blogspot.com/-LnFjU6mRA2o/UYns8n1uhdI/AAAAAAAARb0/nHhq9qsfW8Q/s800/taiyou_sunglass.pn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4774" y="4005064"/>
            <a:ext cx="241220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ctrTitle"/>
          </p:nvPr>
        </p:nvSpPr>
        <p:spPr>
          <a:xfrm>
            <a:off x="539552" y="836712"/>
            <a:ext cx="7772400" cy="1470025"/>
          </a:xfrm>
        </p:spPr>
        <p:txBody>
          <a:bodyPr>
            <a:normAutofit/>
          </a:bodyPr>
          <a:lstStyle/>
          <a:p>
            <a:r>
              <a:rPr kumimoji="1" lang="ja-JP" altLang="en-US" sz="7200" dirty="0" smtClean="0"/>
              <a:t>大阪成蹊大学</a:t>
            </a:r>
            <a:endParaRPr kumimoji="1" lang="ja-JP" altLang="en-US" sz="7200" dirty="0"/>
          </a:p>
        </p:txBody>
      </p:sp>
      <p:sp>
        <p:nvSpPr>
          <p:cNvPr id="3" name="サブタイトル 2"/>
          <p:cNvSpPr>
            <a:spLocks noGrp="1"/>
          </p:cNvSpPr>
          <p:nvPr>
            <p:ph type="subTitle" idx="1"/>
          </p:nvPr>
        </p:nvSpPr>
        <p:spPr>
          <a:xfrm>
            <a:off x="1371600" y="2276872"/>
            <a:ext cx="6400800" cy="3361928"/>
          </a:xfrm>
        </p:spPr>
        <p:txBody>
          <a:bodyPr>
            <a:normAutofit lnSpcReduction="10000"/>
          </a:bodyPr>
          <a:lstStyle/>
          <a:p>
            <a:r>
              <a:rPr kumimoji="1" lang="ja-JP" altLang="en-US" dirty="0" smtClean="0"/>
              <a:t>松山ゼミ</a:t>
            </a:r>
            <a:endParaRPr kumimoji="1" lang="en-US" altLang="ja-JP" dirty="0" smtClean="0"/>
          </a:p>
          <a:p>
            <a:r>
              <a:rPr lang="ja-JP" altLang="en-US" sz="2400" dirty="0" smtClean="0"/>
              <a:t>橋口亮</a:t>
            </a:r>
            <a:endParaRPr lang="en-US" altLang="ja-JP" sz="2400" dirty="0" smtClean="0"/>
          </a:p>
          <a:p>
            <a:r>
              <a:rPr kumimoji="1" lang="ja-JP" altLang="en-US" sz="2400" dirty="0" smtClean="0"/>
              <a:t>中西和奏</a:t>
            </a:r>
            <a:endParaRPr kumimoji="1" lang="en-US" altLang="ja-JP" sz="2400" dirty="0" smtClean="0"/>
          </a:p>
          <a:p>
            <a:r>
              <a:rPr kumimoji="1" lang="ja-JP" altLang="en-US" sz="2400" dirty="0" smtClean="0"/>
              <a:t>西村弘毅</a:t>
            </a:r>
            <a:endParaRPr kumimoji="1" lang="en-US" altLang="ja-JP" sz="2400" dirty="0" smtClean="0"/>
          </a:p>
          <a:p>
            <a:r>
              <a:rPr lang="ja-JP" altLang="en-US" sz="2400" dirty="0" smtClean="0"/>
              <a:t>二宮大輝</a:t>
            </a:r>
            <a:endParaRPr lang="en-US" altLang="ja-JP" sz="2400" dirty="0" smtClean="0"/>
          </a:p>
          <a:p>
            <a:r>
              <a:rPr kumimoji="1" lang="ja-JP" altLang="en-US" sz="2400" dirty="0" smtClean="0"/>
              <a:t>橋本拓実</a:t>
            </a:r>
            <a:endParaRPr kumimoji="1" lang="en-US" altLang="ja-JP" sz="2400" dirty="0" smtClean="0"/>
          </a:p>
          <a:p>
            <a:r>
              <a:rPr lang="ja-JP" altLang="en-US" sz="2400" dirty="0" smtClean="0"/>
              <a:t>西口柚歩</a:t>
            </a:r>
            <a:endParaRPr lang="en-US" altLang="ja-JP" sz="2400" dirty="0" smtClean="0"/>
          </a:p>
        </p:txBody>
      </p:sp>
      <p:sp>
        <p:nvSpPr>
          <p:cNvPr id="4" name="スライド番号プレースホルダー 3"/>
          <p:cNvSpPr>
            <a:spLocks noGrp="1"/>
          </p:cNvSpPr>
          <p:nvPr>
            <p:ph type="sldNum" sz="quarter" idx="12"/>
          </p:nvPr>
        </p:nvSpPr>
        <p:spPr/>
        <p:txBody>
          <a:bodyPr/>
          <a:lstStyle/>
          <a:p>
            <a:fld id="{B1B00CC3-97A1-4769-98F3-7D6ED3309574}" type="slidenum">
              <a:rPr kumimoji="1" lang="ja-JP" altLang="en-US" smtClean="0"/>
              <a:t>1</a:t>
            </a:fld>
            <a:endParaRPr kumimoji="1" lang="ja-JP" altLang="en-US"/>
          </a:p>
        </p:txBody>
      </p:sp>
    </p:spTree>
    <p:extLst>
      <p:ext uri="{BB962C8B-B14F-4D97-AF65-F5344CB8AC3E}">
        <p14:creationId xmlns:p14="http://schemas.microsoft.com/office/powerpoint/2010/main" val="461967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0453" y="260648"/>
            <a:ext cx="8229600" cy="1143000"/>
          </a:xfrm>
        </p:spPr>
        <p:txBody>
          <a:bodyPr>
            <a:normAutofit/>
          </a:bodyPr>
          <a:lstStyle/>
          <a:p>
            <a:r>
              <a:rPr kumimoji="1" lang="ja-JP" altLang="en-US" sz="3600" dirty="0" smtClean="0"/>
              <a:t>一日乗り放題券</a:t>
            </a:r>
            <a:endParaRPr kumimoji="1" lang="ja-JP" altLang="en-US" sz="3600" dirty="0"/>
          </a:p>
        </p:txBody>
      </p:sp>
      <p:sp>
        <p:nvSpPr>
          <p:cNvPr id="3" name="テキスト ボックス 2"/>
          <p:cNvSpPr txBox="1"/>
          <p:nvPr/>
        </p:nvSpPr>
        <p:spPr>
          <a:xfrm>
            <a:off x="288352" y="1403648"/>
            <a:ext cx="8640960" cy="4524315"/>
          </a:xfrm>
          <a:prstGeom prst="rect">
            <a:avLst/>
          </a:prstGeom>
          <a:noFill/>
        </p:spPr>
        <p:txBody>
          <a:bodyPr wrap="square" rtlCol="0">
            <a:spAutoFit/>
          </a:bodyPr>
          <a:lstStyle/>
          <a:p>
            <a:r>
              <a:rPr kumimoji="1" lang="ja-JP" altLang="en-US" sz="3200" dirty="0" smtClean="0"/>
              <a:t>　閉会式</a:t>
            </a:r>
            <a:r>
              <a:rPr lang="ja-JP" altLang="en-US" sz="3200" dirty="0" smtClean="0"/>
              <a:t>の翌日から使える</a:t>
            </a:r>
            <a:r>
              <a:rPr kumimoji="1" lang="ja-JP" altLang="en-US" sz="3200" dirty="0" smtClean="0"/>
              <a:t>一日乗車券を配布し、閉会式の会場を起点となる</a:t>
            </a:r>
            <a:r>
              <a:rPr lang="ja-JP" altLang="en-US" sz="3200" dirty="0" smtClean="0"/>
              <a:t>ような路線図を書く。</a:t>
            </a:r>
            <a:endParaRPr lang="en-US" altLang="ja-JP" sz="3200" dirty="0" smtClean="0"/>
          </a:p>
          <a:p>
            <a:r>
              <a:rPr kumimoji="1" lang="ja-JP" altLang="en-US" sz="3200" dirty="0" smtClean="0"/>
              <a:t>　関西の路線図を書き試合が終わった後にでも関西を楽しんでもらい日本の文化と日本の食を楽しんで欲しい。</a:t>
            </a:r>
            <a:endParaRPr kumimoji="1" lang="en-US" altLang="ja-JP" sz="3200" dirty="0" smtClean="0"/>
          </a:p>
          <a:p>
            <a:r>
              <a:rPr lang="ja-JP" altLang="en-US" sz="3200" dirty="0"/>
              <a:t> </a:t>
            </a:r>
            <a:r>
              <a:rPr lang="ja-JP" altLang="en-US" sz="3200" dirty="0" smtClean="0"/>
              <a:t>　</a:t>
            </a:r>
            <a:r>
              <a:rPr kumimoji="1" lang="ja-JP" altLang="en-US" sz="3200" dirty="0" smtClean="0"/>
              <a:t>したがって、一日乗車券はスポンサーに出してもらい乗車券に使わないぶんのお金を関西の地域に落としてもらうのが狙いである。</a:t>
            </a:r>
            <a:endParaRPr kumimoji="1" lang="en-US" altLang="ja-JP" sz="3200" dirty="0" smtClean="0"/>
          </a:p>
        </p:txBody>
      </p:sp>
      <p:pic>
        <p:nvPicPr>
          <p:cNvPr id="2060" name="Picture 12" descr="http://frame-illust.com/fi/wp-content/uploads/2014/11/4f5246eb517269445e86a32732cd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57" y="5805264"/>
            <a:ext cx="8736221" cy="88277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B1B00CC3-97A1-4769-98F3-7D6ED3309574}" type="slidenum">
              <a:rPr kumimoji="1" lang="ja-JP" altLang="en-US" smtClean="0"/>
              <a:t>10</a:t>
            </a:fld>
            <a:endParaRPr kumimoji="1" lang="ja-JP" altLang="en-US"/>
          </a:p>
        </p:txBody>
      </p:sp>
    </p:spTree>
    <p:extLst>
      <p:ext uri="{BB962C8B-B14F-4D97-AF65-F5344CB8AC3E}">
        <p14:creationId xmlns:p14="http://schemas.microsoft.com/office/powerpoint/2010/main" val="2758146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rot="21174824">
            <a:off x="292981" y="667661"/>
            <a:ext cx="2989519" cy="2505038"/>
          </a:xfrm>
          <a:prstGeom prst="rect">
            <a:avLst/>
          </a:prstGeom>
        </p:spPr>
      </p:pic>
      <p:pic>
        <p:nvPicPr>
          <p:cNvPr id="3" name="図 2"/>
          <p:cNvPicPr>
            <a:picLocks noChangeAspect="1"/>
          </p:cNvPicPr>
          <p:nvPr/>
        </p:nvPicPr>
        <p:blipFill>
          <a:blip r:embed="rId3"/>
          <a:stretch>
            <a:fillRect/>
          </a:stretch>
        </p:blipFill>
        <p:spPr>
          <a:xfrm>
            <a:off x="325817" y="4196296"/>
            <a:ext cx="3012530" cy="2258219"/>
          </a:xfrm>
          <a:prstGeom prst="rect">
            <a:avLst/>
          </a:prstGeom>
        </p:spPr>
      </p:pic>
      <p:pic>
        <p:nvPicPr>
          <p:cNvPr id="5" name="図 4"/>
          <p:cNvPicPr>
            <a:picLocks noChangeAspect="1"/>
          </p:cNvPicPr>
          <p:nvPr/>
        </p:nvPicPr>
        <p:blipFill>
          <a:blip r:embed="rId4"/>
          <a:stretch>
            <a:fillRect/>
          </a:stretch>
        </p:blipFill>
        <p:spPr>
          <a:xfrm>
            <a:off x="5786078" y="3212976"/>
            <a:ext cx="3024336" cy="3243708"/>
          </a:xfrm>
          <a:prstGeom prst="rect">
            <a:avLst/>
          </a:prstGeom>
        </p:spPr>
      </p:pic>
      <p:pic>
        <p:nvPicPr>
          <p:cNvPr id="6" name="図 5"/>
          <p:cNvPicPr>
            <a:picLocks noChangeAspect="1"/>
          </p:cNvPicPr>
          <p:nvPr/>
        </p:nvPicPr>
        <p:blipFill>
          <a:blip r:embed="rId5"/>
          <a:stretch>
            <a:fillRect/>
          </a:stretch>
        </p:blipFill>
        <p:spPr>
          <a:xfrm rot="862343">
            <a:off x="6045458" y="593678"/>
            <a:ext cx="2709663" cy="1770313"/>
          </a:xfrm>
          <a:prstGeom prst="rect">
            <a:avLst/>
          </a:prstGeom>
        </p:spPr>
      </p:pic>
      <p:pic>
        <p:nvPicPr>
          <p:cNvPr id="7" name="図 6"/>
          <p:cNvPicPr>
            <a:picLocks noChangeAspect="1"/>
          </p:cNvPicPr>
          <p:nvPr/>
        </p:nvPicPr>
        <p:blipFill>
          <a:blip r:embed="rId6"/>
          <a:stretch>
            <a:fillRect/>
          </a:stretch>
        </p:blipFill>
        <p:spPr>
          <a:xfrm>
            <a:off x="3811020" y="524984"/>
            <a:ext cx="1799248" cy="4172392"/>
          </a:xfrm>
          <a:prstGeom prst="rect">
            <a:avLst/>
          </a:prstGeom>
        </p:spPr>
      </p:pic>
      <p:sp>
        <p:nvSpPr>
          <p:cNvPr id="4" name="スライド番号プレースホルダー 3"/>
          <p:cNvSpPr>
            <a:spLocks noGrp="1"/>
          </p:cNvSpPr>
          <p:nvPr>
            <p:ph type="sldNum" sz="quarter" idx="12"/>
          </p:nvPr>
        </p:nvSpPr>
        <p:spPr/>
        <p:txBody>
          <a:bodyPr/>
          <a:lstStyle/>
          <a:p>
            <a:fld id="{B1B00CC3-97A1-4769-98F3-7D6ED3309574}" type="slidenum">
              <a:rPr kumimoji="1" lang="ja-JP" altLang="en-US" smtClean="0"/>
              <a:t>11</a:t>
            </a:fld>
            <a:endParaRPr kumimoji="1" lang="ja-JP" altLang="en-US"/>
          </a:p>
        </p:txBody>
      </p:sp>
    </p:spTree>
    <p:extLst>
      <p:ext uri="{BB962C8B-B14F-4D97-AF65-F5344CB8AC3E}">
        <p14:creationId xmlns:p14="http://schemas.microsoft.com/office/powerpoint/2010/main" val="188417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nodeType="clickEffect">
                                  <p:stCondLst>
                                    <p:cond delay="0"/>
                                  </p:stCondLst>
                                  <p:childTnLst>
                                    <p:animClr clrSpc="rgb" dir="cw">
                                      <p:cBhvr override="childStyle">
                                        <p:cTn id="23" dur="250" autoRev="1" fill="remove"/>
                                        <p:tgtEl>
                                          <p:spTgt spid="3"/>
                                        </p:tgtEl>
                                        <p:attrNameLst>
                                          <p:attrName>style.color</p:attrName>
                                        </p:attrNameLst>
                                      </p:cBhvr>
                                      <p:to>
                                        <a:schemeClr val="bg1"/>
                                      </p:to>
                                    </p:animClr>
                                    <p:animClr clrSpc="rgb" dir="cw">
                                      <p:cBhvr>
                                        <p:cTn id="24" dur="250" autoRev="1" fill="remove"/>
                                        <p:tgtEl>
                                          <p:spTgt spid="3"/>
                                        </p:tgtEl>
                                        <p:attrNameLst>
                                          <p:attrName>fillcolor</p:attrName>
                                        </p:attrNameLst>
                                      </p:cBhvr>
                                      <p:to>
                                        <a:schemeClr val="bg1"/>
                                      </p:to>
                                    </p:animClr>
                                    <p:set>
                                      <p:cBhvr>
                                        <p:cTn id="25" dur="250" autoRev="1" fill="remove"/>
                                        <p:tgtEl>
                                          <p:spTgt spid="3"/>
                                        </p:tgtEl>
                                        <p:attrNameLst>
                                          <p:attrName>fill.type</p:attrName>
                                        </p:attrNameLst>
                                      </p:cBhvr>
                                      <p:to>
                                        <p:strVal val="solid"/>
                                      </p:to>
                                    </p:set>
                                    <p:set>
                                      <p:cBhvr>
                                        <p:cTn id="26" dur="250" autoRev="1" fill="remove"/>
                                        <p:tgtEl>
                                          <p:spTgt spid="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t>ターゲット</a:t>
            </a:r>
            <a:endParaRPr kumimoji="1" lang="ja-JP" altLang="en-US" sz="5400" dirty="0"/>
          </a:p>
        </p:txBody>
      </p:sp>
      <p:sp>
        <p:nvSpPr>
          <p:cNvPr id="3" name="テキスト ボックス 2"/>
          <p:cNvSpPr txBox="1"/>
          <p:nvPr/>
        </p:nvSpPr>
        <p:spPr>
          <a:xfrm>
            <a:off x="395536" y="1772816"/>
            <a:ext cx="8084264" cy="1723549"/>
          </a:xfrm>
          <a:prstGeom prst="rect">
            <a:avLst/>
          </a:prstGeom>
          <a:noFill/>
        </p:spPr>
        <p:txBody>
          <a:bodyPr wrap="none" rtlCol="0">
            <a:spAutoFit/>
          </a:bodyPr>
          <a:lstStyle/>
          <a:p>
            <a:r>
              <a:rPr kumimoji="1" lang="ja-JP" altLang="en-US" sz="4400" dirty="0" smtClean="0"/>
              <a:t>海外から来た試合に出る選手。</a:t>
            </a:r>
            <a:endParaRPr kumimoji="1" lang="en-US" altLang="ja-JP" sz="4400" dirty="0" smtClean="0"/>
          </a:p>
          <a:p>
            <a:r>
              <a:rPr lang="ja-JP" altLang="en-US" sz="4400" dirty="0" smtClean="0">
                <a:solidFill>
                  <a:srgbClr val="FF0000"/>
                </a:solidFill>
              </a:rPr>
              <a:t>うちわ</a:t>
            </a:r>
            <a:r>
              <a:rPr lang="ja-JP" altLang="en-US" sz="4400" dirty="0" smtClean="0"/>
              <a:t>を提供してくれる人。</a:t>
            </a:r>
            <a:endParaRPr lang="en-US" altLang="ja-JP" sz="4400" dirty="0" smtClean="0"/>
          </a:p>
          <a:p>
            <a:endParaRPr kumimoji="1" lang="ja-JP" altLang="en-US" dirty="0"/>
          </a:p>
        </p:txBody>
      </p:sp>
      <p:sp>
        <p:nvSpPr>
          <p:cNvPr id="4" name="テキスト ボックス 3"/>
          <p:cNvSpPr txBox="1"/>
          <p:nvPr/>
        </p:nvSpPr>
        <p:spPr>
          <a:xfrm>
            <a:off x="1115616" y="3645024"/>
            <a:ext cx="2817548" cy="769441"/>
          </a:xfrm>
          <a:prstGeom prst="rect">
            <a:avLst/>
          </a:prstGeom>
          <a:noFill/>
        </p:spPr>
        <p:txBody>
          <a:bodyPr wrap="square" rtlCol="0">
            <a:spAutoFit/>
          </a:bodyPr>
          <a:lstStyle/>
          <a:p>
            <a:r>
              <a:rPr kumimoji="1" lang="ja-JP" altLang="en-US" sz="4400" dirty="0" smtClean="0">
                <a:solidFill>
                  <a:schemeClr val="tx2"/>
                </a:solidFill>
              </a:rPr>
              <a:t>開催期間</a:t>
            </a:r>
            <a:endParaRPr kumimoji="1" lang="ja-JP" altLang="en-US" sz="4400" dirty="0">
              <a:solidFill>
                <a:schemeClr val="tx2"/>
              </a:solidFill>
            </a:endParaRPr>
          </a:p>
        </p:txBody>
      </p:sp>
      <p:sp>
        <p:nvSpPr>
          <p:cNvPr id="5" name="テキスト ボックス 4"/>
          <p:cNvSpPr txBox="1"/>
          <p:nvPr/>
        </p:nvSpPr>
        <p:spPr>
          <a:xfrm>
            <a:off x="0" y="4563124"/>
            <a:ext cx="8956298" cy="1200329"/>
          </a:xfrm>
          <a:prstGeom prst="rect">
            <a:avLst/>
          </a:prstGeom>
          <a:noFill/>
        </p:spPr>
        <p:txBody>
          <a:bodyPr wrap="none" rtlCol="0">
            <a:spAutoFit/>
          </a:bodyPr>
          <a:lstStyle/>
          <a:p>
            <a:r>
              <a:rPr kumimoji="1" lang="ja-JP" altLang="en-US" sz="3600" dirty="0" smtClean="0"/>
              <a:t>　ＷＭＧの開催二週間前からうちわの</a:t>
            </a:r>
            <a:r>
              <a:rPr kumimoji="1" lang="ja-JP" altLang="en-US" sz="3600" dirty="0" smtClean="0"/>
              <a:t>配布</a:t>
            </a:r>
            <a:endParaRPr kumimoji="1" lang="en-US" altLang="ja-JP" sz="3600" dirty="0" smtClean="0"/>
          </a:p>
          <a:p>
            <a:r>
              <a:rPr lang="en-US" altLang="ja-JP" sz="3600" dirty="0"/>
              <a:t> </a:t>
            </a:r>
            <a:r>
              <a:rPr lang="en-US" altLang="ja-JP" sz="3600" dirty="0" smtClean="0"/>
              <a:t>   </a:t>
            </a:r>
            <a:r>
              <a:rPr kumimoji="1" lang="ja-JP" altLang="en-US" sz="3600" dirty="0" smtClean="0"/>
              <a:t>を開始</a:t>
            </a:r>
            <a:r>
              <a:rPr kumimoji="1" lang="ja-JP" altLang="en-US" sz="3600" dirty="0" smtClean="0"/>
              <a:t>する</a:t>
            </a:r>
            <a:endParaRPr kumimoji="1" lang="en-US" altLang="ja-JP" sz="3600" dirty="0" smtClean="0"/>
          </a:p>
        </p:txBody>
      </p:sp>
      <p:sp>
        <p:nvSpPr>
          <p:cNvPr id="6" name="スライド番号プレースホルダー 5"/>
          <p:cNvSpPr>
            <a:spLocks noGrp="1"/>
          </p:cNvSpPr>
          <p:nvPr>
            <p:ph type="sldNum" sz="quarter" idx="12"/>
          </p:nvPr>
        </p:nvSpPr>
        <p:spPr/>
        <p:txBody>
          <a:bodyPr/>
          <a:lstStyle/>
          <a:p>
            <a:fld id="{B1B00CC3-97A1-4769-98F3-7D6ED3309574}" type="slidenum">
              <a:rPr kumimoji="1" lang="ja-JP" altLang="en-US" smtClean="0"/>
              <a:t>12</a:t>
            </a:fld>
            <a:endParaRPr kumimoji="1" lang="ja-JP" altLang="en-US"/>
          </a:p>
        </p:txBody>
      </p:sp>
    </p:spTree>
    <p:extLst>
      <p:ext uri="{BB962C8B-B14F-4D97-AF65-F5344CB8AC3E}">
        <p14:creationId xmlns:p14="http://schemas.microsoft.com/office/powerpoint/2010/main" val="2365368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t>予想</a:t>
            </a:r>
            <a:endParaRPr kumimoji="1" lang="ja-JP" altLang="en-US" sz="5400" dirty="0"/>
          </a:p>
        </p:txBody>
      </p:sp>
      <p:sp>
        <p:nvSpPr>
          <p:cNvPr id="3" name="テキスト ボックス 2"/>
          <p:cNvSpPr txBox="1"/>
          <p:nvPr/>
        </p:nvSpPr>
        <p:spPr>
          <a:xfrm>
            <a:off x="251520" y="1913225"/>
            <a:ext cx="8892480" cy="5262979"/>
          </a:xfrm>
          <a:prstGeom prst="rect">
            <a:avLst/>
          </a:prstGeom>
          <a:noFill/>
        </p:spPr>
        <p:txBody>
          <a:bodyPr wrap="square" rtlCol="0">
            <a:spAutoFit/>
          </a:bodyPr>
          <a:lstStyle/>
          <a:p>
            <a:pPr marL="457200" indent="-457200">
              <a:buFont typeface="Wingdings" panose="05000000000000000000" pitchFamily="2" charset="2"/>
              <a:buChar char="Ø"/>
            </a:pPr>
            <a:r>
              <a:rPr lang="ja-JP" altLang="en-US" sz="4800" dirty="0" smtClean="0">
                <a:solidFill>
                  <a:srgbClr val="FF0000"/>
                </a:solidFill>
              </a:rPr>
              <a:t>うちわ</a:t>
            </a:r>
            <a:r>
              <a:rPr lang="ja-JP" altLang="en-US" sz="4800" dirty="0" smtClean="0"/>
              <a:t>で</a:t>
            </a:r>
            <a:r>
              <a:rPr lang="en-US" altLang="ja-JP" sz="4800" dirty="0" smtClean="0"/>
              <a:t>WMG</a:t>
            </a:r>
            <a:r>
              <a:rPr lang="ja-JP" altLang="en-US" sz="4800" dirty="0" smtClean="0"/>
              <a:t>の</a:t>
            </a:r>
            <a:r>
              <a:rPr lang="en-US" altLang="ja-JP" sz="4800" dirty="0" smtClean="0"/>
              <a:t>PR</a:t>
            </a:r>
            <a:r>
              <a:rPr lang="ja-JP" altLang="en-US" sz="4800" dirty="0" smtClean="0"/>
              <a:t>と暑さ対策</a:t>
            </a:r>
            <a:endParaRPr lang="en-US" altLang="ja-JP" sz="4800" dirty="0"/>
          </a:p>
          <a:p>
            <a:pPr marL="457200" indent="-457200">
              <a:buFont typeface="Wingdings" panose="05000000000000000000" pitchFamily="2" charset="2"/>
              <a:buChar char="Ø"/>
            </a:pPr>
            <a:endParaRPr kumimoji="1" lang="en-US" altLang="ja-JP" sz="4800" dirty="0" smtClean="0"/>
          </a:p>
          <a:p>
            <a:pPr marL="457200" indent="-457200">
              <a:buFont typeface="Wingdings" panose="05000000000000000000" pitchFamily="2" charset="2"/>
              <a:buChar char="Ø"/>
            </a:pPr>
            <a:r>
              <a:rPr lang="ja-JP" altLang="en-US" sz="4800" dirty="0" smtClean="0"/>
              <a:t>地域活性化</a:t>
            </a:r>
            <a:endParaRPr kumimoji="1" lang="en-US" altLang="ja-JP" sz="4800" dirty="0" smtClean="0"/>
          </a:p>
          <a:p>
            <a:pPr marL="457200" indent="-457200">
              <a:buFont typeface="Wingdings" panose="05000000000000000000" pitchFamily="2" charset="2"/>
              <a:buChar char="Ø"/>
            </a:pPr>
            <a:endParaRPr lang="en-US" altLang="ja-JP" sz="4800" dirty="0" smtClean="0"/>
          </a:p>
          <a:p>
            <a:pPr marL="457200" indent="-457200">
              <a:buFont typeface="Wingdings" panose="05000000000000000000" pitchFamily="2" charset="2"/>
              <a:buChar char="Ø"/>
            </a:pPr>
            <a:r>
              <a:rPr lang="ja-JP" altLang="en-US" sz="4800" dirty="0" smtClean="0">
                <a:solidFill>
                  <a:srgbClr val="FF0000"/>
                </a:solidFill>
              </a:rPr>
              <a:t>うちわ</a:t>
            </a:r>
            <a:r>
              <a:rPr lang="ja-JP" altLang="en-US" sz="4800" dirty="0" smtClean="0"/>
              <a:t>を使う事は一石二鳥</a:t>
            </a:r>
            <a:endParaRPr kumimoji="1" lang="en-US" altLang="ja-JP" sz="4800" dirty="0" smtClean="0"/>
          </a:p>
          <a:p>
            <a:endParaRPr kumimoji="1" lang="en-US" altLang="ja-JP" sz="4800" dirty="0" smtClean="0"/>
          </a:p>
        </p:txBody>
      </p:sp>
      <p:sp>
        <p:nvSpPr>
          <p:cNvPr id="4" name="スライド番号プレースホルダー 3"/>
          <p:cNvSpPr>
            <a:spLocks noGrp="1"/>
          </p:cNvSpPr>
          <p:nvPr>
            <p:ph type="sldNum" sz="quarter" idx="12"/>
          </p:nvPr>
        </p:nvSpPr>
        <p:spPr/>
        <p:txBody>
          <a:bodyPr/>
          <a:lstStyle/>
          <a:p>
            <a:fld id="{B1B00CC3-97A1-4769-98F3-7D6ED3309574}" type="slidenum">
              <a:rPr kumimoji="1" lang="ja-JP" altLang="en-US" smtClean="0"/>
              <a:t>13</a:t>
            </a:fld>
            <a:endParaRPr kumimoji="1" lang="ja-JP" altLang="en-US"/>
          </a:p>
        </p:txBody>
      </p:sp>
    </p:spTree>
    <p:extLst>
      <p:ext uri="{BB962C8B-B14F-4D97-AF65-F5344CB8AC3E}">
        <p14:creationId xmlns:p14="http://schemas.microsoft.com/office/powerpoint/2010/main" val="1871345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0206" y="249559"/>
            <a:ext cx="7511473" cy="1312480"/>
          </a:xfrm>
        </p:spPr>
        <p:txBody>
          <a:bodyPr>
            <a:normAutofit/>
          </a:bodyPr>
          <a:lstStyle/>
          <a:p>
            <a:r>
              <a:rPr kumimoji="1" lang="ja-JP" altLang="en-US" sz="4400" dirty="0" smtClean="0"/>
              <a:t>結論</a:t>
            </a:r>
            <a:endParaRPr kumimoji="1" lang="ja-JP" altLang="en-US" sz="4400" dirty="0"/>
          </a:p>
        </p:txBody>
      </p:sp>
      <p:sp>
        <p:nvSpPr>
          <p:cNvPr id="4" name="テキスト ボックス 3"/>
          <p:cNvSpPr txBox="1"/>
          <p:nvPr/>
        </p:nvSpPr>
        <p:spPr>
          <a:xfrm>
            <a:off x="323528" y="1772816"/>
            <a:ext cx="8640960" cy="5632311"/>
          </a:xfrm>
          <a:prstGeom prst="rect">
            <a:avLst/>
          </a:prstGeom>
          <a:noFill/>
        </p:spPr>
        <p:txBody>
          <a:bodyPr wrap="square" rtlCol="0">
            <a:spAutoFit/>
          </a:bodyPr>
          <a:lstStyle/>
          <a:p>
            <a:r>
              <a:rPr kumimoji="1" lang="ja-JP" altLang="en-US" sz="3200" dirty="0" smtClean="0"/>
              <a:t> 　</a:t>
            </a:r>
            <a:r>
              <a:rPr kumimoji="1" lang="ja-JP" altLang="en-US" sz="3600" dirty="0" smtClean="0"/>
              <a:t>うちわを配る事で熱中症対策になると共に</a:t>
            </a:r>
            <a:r>
              <a:rPr kumimoji="1" lang="en-US" altLang="ja-JP" sz="3600" dirty="0" smtClean="0"/>
              <a:t>PR</a:t>
            </a:r>
            <a:r>
              <a:rPr kumimoji="1" lang="ja-JP" altLang="en-US" sz="3600" dirty="0" smtClean="0"/>
              <a:t>になる。</a:t>
            </a:r>
            <a:endParaRPr kumimoji="1" lang="en-US" altLang="ja-JP" sz="3600" dirty="0" smtClean="0"/>
          </a:p>
          <a:p>
            <a:endParaRPr kumimoji="1" lang="en-US" altLang="ja-JP" sz="3600" dirty="0" smtClean="0"/>
          </a:p>
          <a:p>
            <a:r>
              <a:rPr kumimoji="1" lang="ja-JP" altLang="en-US" sz="3600" dirty="0" smtClean="0"/>
              <a:t>　一日乗車券を配る事で地域活性化になると共にスポーツツーリズムになり試合終わりにも思い出</a:t>
            </a:r>
            <a:r>
              <a:rPr lang="ja-JP" altLang="en-US" sz="3600" dirty="0" smtClean="0"/>
              <a:t>と観光になる。</a:t>
            </a:r>
            <a:endParaRPr kumimoji="1" lang="en-US" altLang="ja-JP" sz="3600" dirty="0" smtClean="0"/>
          </a:p>
          <a:p>
            <a:r>
              <a:rPr lang="ja-JP" altLang="en-US" sz="3600" dirty="0"/>
              <a:t> </a:t>
            </a:r>
            <a:r>
              <a:rPr lang="ja-JP" altLang="en-US" sz="3600" dirty="0" smtClean="0"/>
              <a:t>　</a:t>
            </a:r>
            <a:endParaRPr lang="en-US" altLang="ja-JP" sz="3600" dirty="0" smtClean="0"/>
          </a:p>
          <a:p>
            <a:r>
              <a:rPr lang="ja-JP" altLang="en-US" sz="3600" dirty="0" smtClean="0"/>
              <a:t>　海外から来た選手にも日本の文化と日本人の温かみに触れて欲しい。</a:t>
            </a:r>
            <a:endParaRPr lang="en-US" altLang="ja-JP" sz="3600" dirty="0" smtClean="0"/>
          </a:p>
          <a:p>
            <a:r>
              <a:rPr lang="ja-JP" altLang="en-US" sz="3600" dirty="0"/>
              <a:t> </a:t>
            </a:r>
            <a:r>
              <a:rPr lang="ja-JP" altLang="en-US" sz="3600" dirty="0" smtClean="0"/>
              <a:t>　</a:t>
            </a:r>
            <a:endParaRPr kumimoji="1" lang="en-US" altLang="ja-JP" sz="3600" dirty="0" smtClean="0"/>
          </a:p>
        </p:txBody>
      </p:sp>
      <p:pic>
        <p:nvPicPr>
          <p:cNvPr id="5122" name="Picture 2" descr="祭りの提灯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4100" y="267032"/>
            <a:ext cx="1224136" cy="1488311"/>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B1B00CC3-97A1-4769-98F3-7D6ED3309574}" type="slidenum">
              <a:rPr kumimoji="1" lang="ja-JP" altLang="en-US" smtClean="0"/>
              <a:t>14</a:t>
            </a:fld>
            <a:endParaRPr kumimoji="1" lang="ja-JP" altLang="en-US"/>
          </a:p>
        </p:txBody>
      </p:sp>
    </p:spTree>
    <p:extLst>
      <p:ext uri="{BB962C8B-B14F-4D97-AF65-F5344CB8AC3E}">
        <p14:creationId xmlns:p14="http://schemas.microsoft.com/office/powerpoint/2010/main" val="67046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ご清聴ありがとうございました</a:t>
            </a:r>
            <a:endParaRPr kumimoji="1" lang="ja-JP" altLang="en-US"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3501008"/>
            <a:ext cx="309508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B1B00CC3-97A1-4769-98F3-7D6ED3309574}" type="slidenum">
              <a:rPr kumimoji="1" lang="ja-JP" altLang="en-US" smtClean="0"/>
              <a:t>15</a:t>
            </a:fld>
            <a:endParaRPr kumimoji="1" lang="ja-JP" altLang="en-US"/>
          </a:p>
        </p:txBody>
      </p:sp>
    </p:spTree>
    <p:extLst>
      <p:ext uri="{BB962C8B-B14F-4D97-AF65-F5344CB8AC3E}">
        <p14:creationId xmlns:p14="http://schemas.microsoft.com/office/powerpoint/2010/main" val="258118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4663" y="476672"/>
            <a:ext cx="10441160" cy="1470025"/>
          </a:xfrm>
        </p:spPr>
        <p:txBody>
          <a:bodyPr>
            <a:normAutofit fontScale="90000"/>
          </a:bodyPr>
          <a:lstStyle/>
          <a:p>
            <a:r>
              <a:rPr kumimoji="1" lang="ja-JP" altLang="en-US" dirty="0" smtClean="0"/>
              <a:t>テーマ；</a:t>
            </a:r>
            <a:r>
              <a:rPr kumimoji="1" lang="en-US" altLang="ja-JP" sz="5400" dirty="0" smtClean="0"/>
              <a:t>WMG</a:t>
            </a:r>
            <a:r>
              <a:rPr kumimoji="1" lang="ja-JP" altLang="en-US" sz="5400" dirty="0" smtClean="0"/>
              <a:t>の普及</a:t>
            </a:r>
            <a:r>
              <a:rPr kumimoji="1" lang="en-US" altLang="ja-JP" sz="5400" dirty="0" smtClean="0"/>
              <a:t/>
            </a:r>
            <a:br>
              <a:rPr kumimoji="1" lang="en-US" altLang="ja-JP" sz="5400" dirty="0" smtClean="0"/>
            </a:br>
            <a:r>
              <a:rPr lang="ja-JP" altLang="en-US" sz="5400" dirty="0"/>
              <a:t>　</a:t>
            </a:r>
            <a:r>
              <a:rPr lang="ja-JP" altLang="en-US" sz="5400" dirty="0" smtClean="0"/>
              <a:t>　　　</a:t>
            </a:r>
            <a:r>
              <a:rPr kumimoji="1" lang="ja-JP" altLang="en-US" sz="5400" dirty="0" smtClean="0"/>
              <a:t>と日本の文化</a:t>
            </a:r>
            <a:endParaRPr kumimoji="1" lang="ja-JP" altLang="en-US" dirty="0"/>
          </a:p>
        </p:txBody>
      </p:sp>
      <p:sp>
        <p:nvSpPr>
          <p:cNvPr id="5" name="テキスト ボックス 4"/>
          <p:cNvSpPr txBox="1"/>
          <p:nvPr/>
        </p:nvSpPr>
        <p:spPr>
          <a:xfrm>
            <a:off x="212805" y="1988840"/>
            <a:ext cx="902811" cy="523220"/>
          </a:xfrm>
          <a:prstGeom prst="rect">
            <a:avLst/>
          </a:prstGeom>
          <a:noFill/>
        </p:spPr>
        <p:txBody>
          <a:bodyPr wrap="none" rtlCol="0">
            <a:spAutoFit/>
          </a:bodyPr>
          <a:lstStyle/>
          <a:p>
            <a:r>
              <a:rPr kumimoji="1" lang="ja-JP" altLang="en-US" sz="2800" dirty="0" smtClean="0"/>
              <a:t>概要</a:t>
            </a:r>
            <a:endParaRPr kumimoji="1" lang="ja-JP" altLang="en-US" sz="2800" dirty="0"/>
          </a:p>
        </p:txBody>
      </p:sp>
      <p:sp>
        <p:nvSpPr>
          <p:cNvPr id="6" name="テキスト ボックス 5"/>
          <p:cNvSpPr txBox="1"/>
          <p:nvPr/>
        </p:nvSpPr>
        <p:spPr>
          <a:xfrm>
            <a:off x="323528" y="2512060"/>
            <a:ext cx="7920880" cy="3416320"/>
          </a:xfrm>
          <a:prstGeom prst="rect">
            <a:avLst/>
          </a:prstGeom>
          <a:noFill/>
        </p:spPr>
        <p:txBody>
          <a:bodyPr wrap="square" rtlCol="0">
            <a:spAutoFit/>
          </a:bodyPr>
          <a:lstStyle/>
          <a:p>
            <a:pPr marL="571500" indent="-571500">
              <a:buFont typeface="Wingdings" panose="05000000000000000000" pitchFamily="2" charset="2"/>
              <a:buChar char="Ø"/>
            </a:pPr>
            <a:r>
              <a:rPr kumimoji="1" lang="ja-JP" altLang="en-US" sz="3600" dirty="0" smtClean="0"/>
              <a:t>日本独特の暑さでは欠かせない物</a:t>
            </a:r>
            <a:r>
              <a:rPr lang="ja-JP" altLang="en-US" sz="3600" dirty="0" smtClean="0"/>
              <a:t>それが</a:t>
            </a:r>
            <a:r>
              <a:rPr lang="ja-JP" altLang="en-US" sz="3600" dirty="0" smtClean="0">
                <a:solidFill>
                  <a:srgbClr val="FF0000"/>
                </a:solidFill>
              </a:rPr>
              <a:t>うちわ</a:t>
            </a:r>
            <a:r>
              <a:rPr lang="ja-JP" altLang="en-US" sz="3600" dirty="0" smtClean="0"/>
              <a:t>である。</a:t>
            </a:r>
            <a:endParaRPr lang="en-US" altLang="ja-JP" sz="3600" dirty="0" smtClean="0"/>
          </a:p>
          <a:p>
            <a:pPr marL="571500" indent="-571500">
              <a:buFont typeface="Wingdings" panose="05000000000000000000" pitchFamily="2" charset="2"/>
              <a:buChar char="Ø"/>
            </a:pPr>
            <a:endParaRPr lang="en-US" altLang="ja-JP" sz="3600" dirty="0" smtClean="0"/>
          </a:p>
          <a:p>
            <a:pPr marL="571500" indent="-571500">
              <a:buFont typeface="Wingdings" panose="05000000000000000000" pitchFamily="2" charset="2"/>
              <a:buChar char="Ø"/>
            </a:pPr>
            <a:r>
              <a:rPr kumimoji="1" lang="ja-JP" altLang="en-US" sz="3600" dirty="0" smtClean="0"/>
              <a:t>その暑さを和らげるために今回の発表では</a:t>
            </a:r>
            <a:r>
              <a:rPr kumimoji="1" lang="ja-JP" altLang="en-US" sz="3600" dirty="0" smtClean="0">
                <a:solidFill>
                  <a:srgbClr val="FF0000"/>
                </a:solidFill>
              </a:rPr>
              <a:t>うちわ</a:t>
            </a:r>
            <a:r>
              <a:rPr kumimoji="1" lang="ja-JP" altLang="en-US" sz="3600" dirty="0" smtClean="0"/>
              <a:t>を</a:t>
            </a:r>
            <a:r>
              <a:rPr kumimoji="1" lang="en-US" altLang="ja-JP" sz="3600" dirty="0" smtClean="0"/>
              <a:t>WMG</a:t>
            </a:r>
            <a:r>
              <a:rPr kumimoji="1" lang="ja-JP" altLang="en-US" sz="3600" dirty="0" smtClean="0"/>
              <a:t>の宣伝と</a:t>
            </a:r>
            <a:r>
              <a:rPr kumimoji="1" lang="en-US" altLang="ja-JP" sz="3600" dirty="0" smtClean="0"/>
              <a:t>PR</a:t>
            </a:r>
            <a:r>
              <a:rPr kumimoji="1" lang="ja-JP" altLang="en-US" sz="3600" dirty="0" smtClean="0"/>
              <a:t>のために配布したいと考えた。</a:t>
            </a:r>
            <a:endParaRPr kumimoji="1" lang="en-US" altLang="ja-JP" sz="3600" dirty="0" smtClean="0"/>
          </a:p>
        </p:txBody>
      </p:sp>
      <p:sp>
        <p:nvSpPr>
          <p:cNvPr id="3" name="スライド番号プレースホルダー 2"/>
          <p:cNvSpPr>
            <a:spLocks noGrp="1"/>
          </p:cNvSpPr>
          <p:nvPr>
            <p:ph type="sldNum" sz="quarter" idx="12"/>
          </p:nvPr>
        </p:nvSpPr>
        <p:spPr/>
        <p:txBody>
          <a:bodyPr/>
          <a:lstStyle/>
          <a:p>
            <a:fld id="{B1B00CC3-97A1-4769-98F3-7D6ED3309574}" type="slidenum">
              <a:rPr kumimoji="1" lang="ja-JP" altLang="en-US" smtClean="0"/>
              <a:t>2</a:t>
            </a:fld>
            <a:endParaRPr kumimoji="1" lang="ja-JP" altLang="en-US"/>
          </a:p>
        </p:txBody>
      </p:sp>
    </p:spTree>
    <p:extLst>
      <p:ext uri="{BB962C8B-B14F-4D97-AF65-F5344CB8AC3E}">
        <p14:creationId xmlns:p14="http://schemas.microsoft.com/office/powerpoint/2010/main" val="1876482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6491064" cy="1143000"/>
          </a:xfrm>
        </p:spPr>
        <p:txBody>
          <a:bodyPr>
            <a:normAutofit/>
          </a:bodyPr>
          <a:lstStyle/>
          <a:p>
            <a:r>
              <a:rPr kumimoji="1" lang="ja-JP" altLang="en-US" sz="5400" dirty="0" smtClean="0">
                <a:solidFill>
                  <a:srgbClr val="FF0000"/>
                </a:solidFill>
              </a:rPr>
              <a:t>うちわ</a:t>
            </a:r>
            <a:r>
              <a:rPr kumimoji="1" lang="ja-JP" altLang="en-US" sz="5400" dirty="0" smtClean="0"/>
              <a:t>を選んだ理由</a:t>
            </a:r>
            <a:endParaRPr kumimoji="1" lang="ja-JP" altLang="en-US" sz="5400" dirty="0"/>
          </a:p>
        </p:txBody>
      </p:sp>
      <p:sp>
        <p:nvSpPr>
          <p:cNvPr id="3" name="テキスト ボックス 2"/>
          <p:cNvSpPr txBox="1"/>
          <p:nvPr/>
        </p:nvSpPr>
        <p:spPr>
          <a:xfrm>
            <a:off x="179512" y="832148"/>
            <a:ext cx="8574174" cy="5386090"/>
          </a:xfrm>
          <a:prstGeom prst="rect">
            <a:avLst/>
          </a:prstGeom>
          <a:noFill/>
        </p:spPr>
        <p:txBody>
          <a:bodyPr wrap="square" rtlCol="0">
            <a:spAutoFit/>
          </a:bodyPr>
          <a:lstStyle/>
          <a:p>
            <a:endParaRPr lang="en-US" altLang="ja-JP" sz="3200" dirty="0" smtClean="0"/>
          </a:p>
          <a:p>
            <a:pPr marL="457200" indent="-457200">
              <a:buFont typeface="Wingdings" panose="05000000000000000000" pitchFamily="2" charset="2"/>
              <a:buChar char="Ø"/>
            </a:pPr>
            <a:endParaRPr lang="en-US" altLang="ja-JP" sz="3200" dirty="0" smtClean="0"/>
          </a:p>
          <a:p>
            <a:pPr marL="457200" indent="-457200">
              <a:buFont typeface="Wingdings" panose="05000000000000000000" pitchFamily="2" charset="2"/>
              <a:buChar char="Ø"/>
            </a:pPr>
            <a:r>
              <a:rPr lang="ja-JP" altLang="en-US" sz="4000" dirty="0" smtClean="0"/>
              <a:t>今は</a:t>
            </a:r>
            <a:r>
              <a:rPr lang="ja-JP" altLang="en-US" sz="4000" dirty="0"/>
              <a:t>５</a:t>
            </a:r>
            <a:r>
              <a:rPr lang="ja-JP" altLang="en-US" sz="4000" dirty="0" smtClean="0"/>
              <a:t>月でも暑く観戦などをしていて熱中症</a:t>
            </a:r>
            <a:r>
              <a:rPr kumimoji="1" lang="ja-JP" altLang="en-US" sz="4000" dirty="0" smtClean="0"/>
              <a:t>になる人、海外から来て慣れない日本の気温と湿度の中で試合に出る人もいる。</a:t>
            </a:r>
            <a:endParaRPr kumimoji="1" lang="en-US" altLang="ja-JP" sz="4000" dirty="0" smtClean="0"/>
          </a:p>
          <a:p>
            <a:pPr marL="457200" indent="-457200">
              <a:buFont typeface="Wingdings" panose="05000000000000000000" pitchFamily="2" charset="2"/>
              <a:buChar char="Ø"/>
            </a:pPr>
            <a:endParaRPr kumimoji="1" lang="ja-JP" altLang="en-US" sz="4000" dirty="0" smtClean="0"/>
          </a:p>
          <a:p>
            <a:pPr marL="457200" indent="-457200">
              <a:buFont typeface="Wingdings" panose="05000000000000000000" pitchFamily="2" charset="2"/>
              <a:buChar char="Ø"/>
            </a:pPr>
            <a:r>
              <a:rPr lang="ja-JP" altLang="en-US" sz="4000" dirty="0">
                <a:solidFill>
                  <a:srgbClr val="FF0000"/>
                </a:solidFill>
              </a:rPr>
              <a:t>うちわ</a:t>
            </a:r>
            <a:r>
              <a:rPr lang="ja-JP" altLang="en-US" sz="4000" dirty="0" smtClean="0"/>
              <a:t>を配布することで</a:t>
            </a:r>
            <a:r>
              <a:rPr lang="en-US" altLang="ja-JP" sz="4000" dirty="0" smtClean="0"/>
              <a:t>PR</a:t>
            </a:r>
            <a:r>
              <a:rPr lang="ja-JP" altLang="en-US" sz="4000" dirty="0" smtClean="0"/>
              <a:t>の一環とエネルギーを使わないエコ活動</a:t>
            </a:r>
            <a:endParaRPr kumimoji="1" lang="ja-JP" altLang="en-US" sz="4000" dirty="0"/>
          </a:p>
        </p:txBody>
      </p:sp>
      <p:pic>
        <p:nvPicPr>
          <p:cNvPr id="1028" name="Picture 4" descr="お祭りのイラスト「祭・うちわ・赤」">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31585">
            <a:off x="7351045" y="201832"/>
            <a:ext cx="1266521" cy="1671975"/>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B1B00CC3-97A1-4769-98F3-7D6ED3309574}" type="slidenum">
              <a:rPr kumimoji="1" lang="ja-JP" altLang="en-US" smtClean="0"/>
              <a:t>3</a:t>
            </a:fld>
            <a:endParaRPr kumimoji="1" lang="ja-JP" altLang="en-US"/>
          </a:p>
        </p:txBody>
      </p:sp>
    </p:spTree>
    <p:extLst>
      <p:ext uri="{BB962C8B-B14F-4D97-AF65-F5344CB8AC3E}">
        <p14:creationId xmlns:p14="http://schemas.microsoft.com/office/powerpoint/2010/main" val="273982636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solidFill>
                  <a:srgbClr val="FF0000"/>
                </a:solidFill>
              </a:rPr>
              <a:t>うちわ</a:t>
            </a:r>
            <a:r>
              <a:rPr lang="ja-JP" altLang="en-US" sz="5400" dirty="0"/>
              <a:t>の</a:t>
            </a:r>
            <a:r>
              <a:rPr lang="ja-JP" altLang="en-US" sz="5400" dirty="0" smtClean="0"/>
              <a:t>イラスト</a:t>
            </a:r>
            <a:endParaRPr kumimoji="1" lang="ja-JP" altLang="en-US" sz="5400" dirty="0"/>
          </a:p>
        </p:txBody>
      </p:sp>
      <p:sp>
        <p:nvSpPr>
          <p:cNvPr id="5" name="正方形/長方形 4"/>
          <p:cNvSpPr/>
          <p:nvPr/>
        </p:nvSpPr>
        <p:spPr>
          <a:xfrm>
            <a:off x="251520" y="2276872"/>
            <a:ext cx="8496944" cy="2123658"/>
          </a:xfrm>
          <a:prstGeom prst="rect">
            <a:avLst/>
          </a:prstGeom>
        </p:spPr>
        <p:txBody>
          <a:bodyPr wrap="square">
            <a:spAutoFit/>
          </a:bodyPr>
          <a:lstStyle/>
          <a:p>
            <a:pPr marL="457200" indent="-457200">
              <a:buFont typeface="Wingdings" panose="05000000000000000000" pitchFamily="2" charset="2"/>
              <a:buChar char="Ø"/>
            </a:pPr>
            <a:r>
              <a:rPr lang="ja-JP" altLang="en-US" sz="4400" dirty="0">
                <a:solidFill>
                  <a:srgbClr val="FF0000"/>
                </a:solidFill>
              </a:rPr>
              <a:t>うちわ</a:t>
            </a:r>
            <a:r>
              <a:rPr lang="ja-JP" altLang="en-US" sz="4400" dirty="0"/>
              <a:t>の表面に</a:t>
            </a:r>
            <a:r>
              <a:rPr lang="en-US" altLang="ja-JP" sz="4400" dirty="0"/>
              <a:t>PR</a:t>
            </a:r>
            <a:r>
              <a:rPr lang="ja-JP" altLang="en-US" sz="4400" dirty="0"/>
              <a:t>を裏面に関西の路線図をイラストと英語、中国語で書く。</a:t>
            </a:r>
          </a:p>
        </p:txBody>
      </p:sp>
      <p:sp>
        <p:nvSpPr>
          <p:cNvPr id="3" name="スライド番号プレースホルダー 2"/>
          <p:cNvSpPr>
            <a:spLocks noGrp="1"/>
          </p:cNvSpPr>
          <p:nvPr>
            <p:ph type="sldNum" sz="quarter" idx="12"/>
          </p:nvPr>
        </p:nvSpPr>
        <p:spPr/>
        <p:txBody>
          <a:bodyPr/>
          <a:lstStyle/>
          <a:p>
            <a:fld id="{B1B00CC3-97A1-4769-98F3-7D6ED3309574}" type="slidenum">
              <a:rPr kumimoji="1" lang="ja-JP" altLang="en-US" smtClean="0"/>
              <a:t>4</a:t>
            </a:fld>
            <a:endParaRPr kumimoji="1" lang="ja-JP" altLang="en-US"/>
          </a:p>
        </p:txBody>
      </p:sp>
    </p:spTree>
    <p:extLst>
      <p:ext uri="{BB962C8B-B14F-4D97-AF65-F5344CB8AC3E}">
        <p14:creationId xmlns:p14="http://schemas.microsoft.com/office/powerpoint/2010/main" val="3802515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イメージ図</a:t>
            </a:r>
            <a:endParaRPr kumimoji="1" lang="ja-JP" altLang="en-US" sz="4800" dirty="0"/>
          </a:p>
        </p:txBody>
      </p:sp>
      <p:pic>
        <p:nvPicPr>
          <p:cNvPr id="4" name="図 3"/>
          <p:cNvPicPr>
            <a:picLocks noChangeAspect="1"/>
          </p:cNvPicPr>
          <p:nvPr/>
        </p:nvPicPr>
        <p:blipFill>
          <a:blip r:embed="rId2"/>
          <a:stretch>
            <a:fillRect/>
          </a:stretch>
        </p:blipFill>
        <p:spPr>
          <a:xfrm>
            <a:off x="683568" y="1628800"/>
            <a:ext cx="8280920" cy="4978972"/>
          </a:xfrm>
          <a:prstGeom prst="rect">
            <a:avLst/>
          </a:prstGeom>
        </p:spPr>
      </p:pic>
      <p:pic>
        <p:nvPicPr>
          <p:cNvPr id="5" name="Picture 14" descr="http://www.meik.jp/2rosenzu/jpg_640/kansai_zen_a3.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ement/>
                    </a14:imgEffect>
                  </a14:imgLayer>
                </a14:imgProps>
              </a:ext>
              <a:ext uri="{28A0092B-C50C-407E-A947-70E740481C1C}">
                <a14:useLocalDpi xmlns:a14="http://schemas.microsoft.com/office/drawing/2010/main" val="0"/>
              </a:ext>
            </a:extLst>
          </a:blip>
          <a:srcRect/>
          <a:stretch>
            <a:fillRect/>
          </a:stretch>
        </p:blipFill>
        <p:spPr bwMode="auto">
          <a:xfrm rot="514271" flipH="1">
            <a:off x="2482463" y="2227898"/>
            <a:ext cx="5313970" cy="2313319"/>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B1B00CC3-97A1-4769-98F3-7D6ED3309574}" type="slidenum">
              <a:rPr kumimoji="1" lang="ja-JP" altLang="en-US" smtClean="0"/>
              <a:t>5</a:t>
            </a:fld>
            <a:endParaRPr kumimoji="1" lang="ja-JP" altLang="en-US"/>
          </a:p>
        </p:txBody>
      </p:sp>
    </p:spTree>
    <p:extLst>
      <p:ext uri="{BB962C8B-B14F-4D97-AF65-F5344CB8AC3E}">
        <p14:creationId xmlns:p14="http://schemas.microsoft.com/office/powerpoint/2010/main" val="1384642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solidFill>
                  <a:srgbClr val="FF0000"/>
                </a:solidFill>
              </a:rPr>
              <a:t>うちわ</a:t>
            </a:r>
            <a:r>
              <a:rPr kumimoji="1" lang="ja-JP" altLang="en-US" sz="4800" dirty="0" smtClean="0"/>
              <a:t>を集める方法とお金</a:t>
            </a:r>
            <a:endParaRPr kumimoji="1" lang="ja-JP" altLang="en-US" sz="4800" dirty="0"/>
          </a:p>
        </p:txBody>
      </p:sp>
      <p:sp>
        <p:nvSpPr>
          <p:cNvPr id="3" name="テキスト ボックス 2"/>
          <p:cNvSpPr txBox="1"/>
          <p:nvPr/>
        </p:nvSpPr>
        <p:spPr>
          <a:xfrm>
            <a:off x="251520" y="1700808"/>
            <a:ext cx="8640960" cy="4524315"/>
          </a:xfrm>
          <a:prstGeom prst="rect">
            <a:avLst/>
          </a:prstGeom>
          <a:noFill/>
        </p:spPr>
        <p:txBody>
          <a:bodyPr wrap="square" rtlCol="0">
            <a:spAutoFit/>
          </a:bodyPr>
          <a:lstStyle/>
          <a:p>
            <a:r>
              <a:rPr lang="ja-JP" altLang="en-US" sz="3200" dirty="0"/>
              <a:t> 　</a:t>
            </a:r>
            <a:r>
              <a:rPr lang="ja-JP" altLang="en-US" sz="3200" dirty="0" smtClean="0"/>
              <a:t>　　　</a:t>
            </a:r>
            <a:endParaRPr lang="en-US" altLang="ja-JP" sz="3200" dirty="0" smtClean="0"/>
          </a:p>
          <a:p>
            <a:pPr marL="457200" indent="-457200">
              <a:buFont typeface="Wingdings" panose="05000000000000000000" pitchFamily="2" charset="2"/>
              <a:buChar char="Ø"/>
            </a:pPr>
            <a:r>
              <a:rPr kumimoji="1" lang="ja-JP" altLang="en-US" sz="4400" dirty="0" smtClean="0"/>
              <a:t>地域の人たちから要らなくなったうちわを</a:t>
            </a:r>
            <a:r>
              <a:rPr lang="ja-JP" altLang="en-US" sz="4400" dirty="0" smtClean="0"/>
              <a:t>回収</a:t>
            </a:r>
            <a:endParaRPr lang="en-US" altLang="ja-JP" sz="4400" dirty="0" smtClean="0"/>
          </a:p>
          <a:p>
            <a:r>
              <a:rPr lang="ja-JP" altLang="en-US" sz="4400" dirty="0"/>
              <a:t>　</a:t>
            </a:r>
            <a:endParaRPr lang="en-US" altLang="ja-JP" sz="4400" dirty="0" smtClean="0"/>
          </a:p>
          <a:p>
            <a:r>
              <a:rPr lang="ja-JP" altLang="en-US" sz="3200" dirty="0"/>
              <a:t>　</a:t>
            </a:r>
            <a:r>
              <a:rPr lang="ja-JP" altLang="en-US" sz="6000" dirty="0" smtClean="0"/>
              <a:t>➡</a:t>
            </a:r>
            <a:r>
              <a:rPr lang="ja-JP" altLang="en-US" sz="6000" dirty="0">
                <a:solidFill>
                  <a:srgbClr val="00B050"/>
                </a:solidFill>
              </a:rPr>
              <a:t>リサイクル</a:t>
            </a:r>
            <a:endParaRPr lang="en-US" altLang="ja-JP" sz="6000" dirty="0" smtClean="0">
              <a:solidFill>
                <a:srgbClr val="00B050"/>
              </a:solidFill>
            </a:endParaRPr>
          </a:p>
          <a:p>
            <a:endParaRPr kumimoji="1" lang="en-US" altLang="ja-JP" sz="3200" dirty="0" smtClean="0"/>
          </a:p>
          <a:p>
            <a:pPr marL="457200" indent="-457200">
              <a:buFont typeface="Wingdings" panose="05000000000000000000" pitchFamily="2" charset="2"/>
              <a:buChar char="Ø"/>
            </a:pPr>
            <a:endParaRPr kumimoji="1" lang="en-US" altLang="ja-JP" sz="3200" dirty="0" smtClean="0"/>
          </a:p>
        </p:txBody>
      </p:sp>
      <p:pic>
        <p:nvPicPr>
          <p:cNvPr id="3074" name="Picture 2" descr="協力しあう人達のイラスト（棒人間）">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509120"/>
            <a:ext cx="2952328"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B1B00CC3-97A1-4769-98F3-7D6ED3309574}" type="slidenum">
              <a:rPr kumimoji="1" lang="ja-JP" altLang="en-US" smtClean="0"/>
              <a:t>6</a:t>
            </a:fld>
            <a:endParaRPr kumimoji="1" lang="ja-JP" altLang="en-US"/>
          </a:p>
        </p:txBody>
      </p:sp>
    </p:spTree>
    <p:extLst>
      <p:ext uri="{BB962C8B-B14F-4D97-AF65-F5344CB8AC3E}">
        <p14:creationId xmlns:p14="http://schemas.microsoft.com/office/powerpoint/2010/main" val="502795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6563072" cy="1143000"/>
          </a:xfrm>
        </p:spPr>
        <p:txBody>
          <a:bodyPr>
            <a:normAutofit/>
          </a:bodyPr>
          <a:lstStyle/>
          <a:p>
            <a:r>
              <a:rPr kumimoji="1" lang="ja-JP" altLang="en-US" sz="4800" dirty="0" smtClean="0"/>
              <a:t>気温と</a:t>
            </a:r>
            <a:r>
              <a:rPr kumimoji="1" lang="ja-JP" altLang="en-US" sz="4800" dirty="0" smtClean="0">
                <a:solidFill>
                  <a:srgbClr val="FF0000"/>
                </a:solidFill>
              </a:rPr>
              <a:t>うちわ</a:t>
            </a:r>
            <a:r>
              <a:rPr kumimoji="1" lang="ja-JP" altLang="en-US" sz="4800" dirty="0" smtClean="0"/>
              <a:t>の関係</a:t>
            </a:r>
            <a:endParaRPr kumimoji="1" lang="ja-JP" altLang="en-US" sz="4800" dirty="0"/>
          </a:p>
        </p:txBody>
      </p:sp>
      <p:sp>
        <p:nvSpPr>
          <p:cNvPr id="3" name="テキスト ボックス 2"/>
          <p:cNvSpPr txBox="1"/>
          <p:nvPr/>
        </p:nvSpPr>
        <p:spPr>
          <a:xfrm>
            <a:off x="107504" y="1962472"/>
            <a:ext cx="8856984" cy="5262979"/>
          </a:xfrm>
          <a:prstGeom prst="rect">
            <a:avLst/>
          </a:prstGeom>
          <a:noFill/>
        </p:spPr>
        <p:txBody>
          <a:bodyPr wrap="square" rtlCol="0">
            <a:spAutoFit/>
          </a:bodyPr>
          <a:lstStyle/>
          <a:p>
            <a:r>
              <a:rPr kumimoji="1" lang="ja-JP" altLang="en-US" sz="4800" b="1" dirty="0" smtClean="0"/>
              <a:t>気温が高く暑い日でないと</a:t>
            </a:r>
            <a:endParaRPr kumimoji="1" lang="en-US" altLang="ja-JP" sz="4800" b="1" dirty="0" smtClean="0"/>
          </a:p>
          <a:p>
            <a:r>
              <a:rPr kumimoji="1" lang="ja-JP" altLang="en-US" sz="4800" b="1" dirty="0" smtClean="0">
                <a:solidFill>
                  <a:srgbClr val="FF0000"/>
                </a:solidFill>
              </a:rPr>
              <a:t>うちわ</a:t>
            </a:r>
            <a:r>
              <a:rPr kumimoji="1" lang="ja-JP" altLang="en-US" sz="4800" b="1" dirty="0" smtClean="0"/>
              <a:t>は、利用されないので</a:t>
            </a:r>
            <a:endParaRPr kumimoji="1" lang="en-US" altLang="ja-JP" sz="4800" b="1" dirty="0" smtClean="0"/>
          </a:p>
          <a:p>
            <a:r>
              <a:rPr lang="en-US" altLang="ja-JP" sz="4800" b="1" dirty="0" smtClean="0"/>
              <a:t>WMG</a:t>
            </a:r>
            <a:r>
              <a:rPr lang="ja-JP" altLang="en-US" sz="4800" b="1" dirty="0" err="1" smtClean="0"/>
              <a:t>が開</a:t>
            </a:r>
            <a:r>
              <a:rPr lang="ja-JP" altLang="en-US" sz="4800" b="1" dirty="0" smtClean="0"/>
              <a:t>催される５月の平均気温をここ５年間の気温を見て調べた。</a:t>
            </a:r>
            <a:endParaRPr lang="en-US" altLang="ja-JP" sz="4800" b="1" dirty="0" smtClean="0"/>
          </a:p>
          <a:p>
            <a:endParaRPr kumimoji="1" lang="en-US" altLang="ja-JP" sz="4800" b="1" dirty="0" smtClean="0"/>
          </a:p>
          <a:p>
            <a:pPr algn="ctr"/>
            <a:r>
              <a:rPr lang="ja-JP" altLang="en-US" sz="4800" b="1" dirty="0" smtClean="0"/>
              <a:t>　</a:t>
            </a:r>
            <a:endParaRPr lang="en-US" altLang="ja-JP" sz="4800" b="1" dirty="0">
              <a:solidFill>
                <a:srgbClr val="FF6699"/>
              </a:solidFill>
            </a:endParaRPr>
          </a:p>
        </p:txBody>
      </p:sp>
      <p:pic>
        <p:nvPicPr>
          <p:cNvPr id="4098" name="Picture 2" desc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27141">
            <a:off x="6896184" y="143068"/>
            <a:ext cx="2105691" cy="2133089"/>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B1B00CC3-97A1-4769-98F3-7D6ED3309574}" type="slidenum">
              <a:rPr kumimoji="1" lang="ja-JP" altLang="en-US" smtClean="0"/>
              <a:t>7</a:t>
            </a:fld>
            <a:endParaRPr kumimoji="1" lang="ja-JP" altLang="en-US"/>
          </a:p>
        </p:txBody>
      </p:sp>
    </p:spTree>
    <p:extLst>
      <p:ext uri="{BB962C8B-B14F-4D97-AF65-F5344CB8AC3E}">
        <p14:creationId xmlns:p14="http://schemas.microsoft.com/office/powerpoint/2010/main" val="109514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83568" y="260648"/>
            <a:ext cx="7511473" cy="1312480"/>
          </a:xfrm>
        </p:spPr>
        <p:txBody>
          <a:bodyPr>
            <a:normAutofit/>
          </a:bodyPr>
          <a:lstStyle/>
          <a:p>
            <a:r>
              <a:rPr lang="ja-JP" altLang="en-US" sz="4000" dirty="0" smtClean="0"/>
              <a:t>５月の平均気温</a:t>
            </a:r>
            <a:endParaRPr kumimoji="1" lang="ja-JP" altLang="en-US" sz="4000" dirty="0" smtClean="0"/>
          </a:p>
        </p:txBody>
      </p:sp>
      <p:graphicFrame>
        <p:nvGraphicFramePr>
          <p:cNvPr id="22" name="グラフ 21"/>
          <p:cNvGraphicFramePr/>
          <p:nvPr>
            <p:extLst>
              <p:ext uri="{D42A27DB-BD31-4B8C-83A1-F6EECF244321}">
                <p14:modId xmlns:p14="http://schemas.microsoft.com/office/powerpoint/2010/main" val="3619967848"/>
              </p:ext>
            </p:extLst>
          </p:nvPr>
        </p:nvGraphicFramePr>
        <p:xfrm>
          <a:off x="395536" y="1412776"/>
          <a:ext cx="864096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B1B00CC3-97A1-4769-98F3-7D6ED3309574}" type="slidenum">
              <a:rPr kumimoji="1" lang="ja-JP" altLang="en-US" smtClean="0"/>
              <a:t>8</a:t>
            </a:fld>
            <a:endParaRPr kumimoji="1" lang="ja-JP" altLang="en-US"/>
          </a:p>
        </p:txBody>
      </p:sp>
    </p:spTree>
    <p:extLst>
      <p:ext uri="{BB962C8B-B14F-4D97-AF65-F5344CB8AC3E}">
        <p14:creationId xmlns:p14="http://schemas.microsoft.com/office/powerpoint/2010/main" val="395499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7389" y="116632"/>
            <a:ext cx="7511473" cy="1312480"/>
          </a:xfrm>
        </p:spPr>
        <p:txBody>
          <a:bodyPr>
            <a:normAutofit/>
          </a:bodyPr>
          <a:lstStyle/>
          <a:p>
            <a:r>
              <a:rPr kumimoji="1" lang="ja-JP" altLang="en-US" sz="6000" dirty="0" smtClean="0">
                <a:solidFill>
                  <a:srgbClr val="FF0000"/>
                </a:solidFill>
              </a:rPr>
              <a:t>うちわ</a:t>
            </a:r>
            <a:r>
              <a:rPr kumimoji="1" lang="ja-JP" altLang="en-US" sz="6000" dirty="0" smtClean="0"/>
              <a:t>にかかるお金</a:t>
            </a:r>
            <a:endParaRPr kumimoji="1" lang="ja-JP" altLang="en-US" sz="6000" dirty="0"/>
          </a:p>
        </p:txBody>
      </p:sp>
      <p:sp>
        <p:nvSpPr>
          <p:cNvPr id="3" name="テキスト ボックス 2"/>
          <p:cNvSpPr txBox="1"/>
          <p:nvPr/>
        </p:nvSpPr>
        <p:spPr>
          <a:xfrm>
            <a:off x="0" y="1422897"/>
            <a:ext cx="9143999" cy="3970318"/>
          </a:xfrm>
          <a:prstGeom prst="rect">
            <a:avLst/>
          </a:prstGeom>
          <a:noFill/>
        </p:spPr>
        <p:txBody>
          <a:bodyPr wrap="square" rtlCol="0">
            <a:spAutoFit/>
          </a:bodyPr>
          <a:lstStyle/>
          <a:p>
            <a:r>
              <a:rPr kumimoji="1" lang="ja-JP" altLang="en-US" sz="3600" dirty="0" smtClean="0"/>
              <a:t>オリジナルうちわを作る会社</a:t>
            </a:r>
            <a:r>
              <a:rPr lang="ja-JP" altLang="en-US" sz="3600" dirty="0"/>
              <a:t>４</a:t>
            </a:r>
            <a:r>
              <a:rPr kumimoji="1" lang="ja-JP" altLang="en-US" sz="3600" dirty="0" smtClean="0"/>
              <a:t>社を比較したところ一つにかかる単価は平均</a:t>
            </a:r>
            <a:r>
              <a:rPr lang="ja-JP" altLang="en-US" sz="3600" dirty="0">
                <a:solidFill>
                  <a:srgbClr val="FF6699"/>
                </a:solidFill>
              </a:rPr>
              <a:t>４０</a:t>
            </a:r>
            <a:r>
              <a:rPr kumimoji="1" lang="ja-JP" altLang="en-US" sz="3600" dirty="0" smtClean="0">
                <a:solidFill>
                  <a:srgbClr val="FF6699"/>
                </a:solidFill>
              </a:rPr>
              <a:t>円</a:t>
            </a:r>
            <a:endParaRPr kumimoji="1" lang="en-US" altLang="ja-JP" sz="3600" dirty="0" smtClean="0">
              <a:solidFill>
                <a:srgbClr val="FF6699"/>
              </a:solidFill>
            </a:endParaRPr>
          </a:p>
          <a:p>
            <a:pPr algn="ctr"/>
            <a:endParaRPr lang="en-US" altLang="ja-JP" sz="3600" dirty="0"/>
          </a:p>
          <a:p>
            <a:r>
              <a:rPr lang="ja-JP" altLang="en-US" sz="3600" dirty="0" smtClean="0"/>
              <a:t>５万本</a:t>
            </a:r>
            <a:r>
              <a:rPr kumimoji="1" lang="ja-JP" altLang="en-US" sz="3600" dirty="0" smtClean="0"/>
              <a:t>で</a:t>
            </a:r>
            <a:r>
              <a:rPr kumimoji="1" lang="ja-JP" altLang="en-US" sz="3600" dirty="0" smtClean="0">
                <a:solidFill>
                  <a:srgbClr val="FF6699"/>
                </a:solidFill>
              </a:rPr>
              <a:t>２００万円</a:t>
            </a:r>
            <a:r>
              <a:rPr kumimoji="1" lang="ja-JP" altLang="en-US" sz="3600" dirty="0" smtClean="0"/>
              <a:t>かかる</a:t>
            </a:r>
            <a:endParaRPr lang="en-US" altLang="ja-JP" sz="3600" dirty="0"/>
          </a:p>
          <a:p>
            <a:r>
              <a:rPr kumimoji="1" lang="ja-JP" altLang="en-US" sz="3600" dirty="0" smtClean="0"/>
              <a:t>　　　　　</a:t>
            </a:r>
            <a:endParaRPr kumimoji="1" lang="en-US" altLang="ja-JP" sz="3600" dirty="0" smtClean="0"/>
          </a:p>
          <a:p>
            <a:r>
              <a:rPr kumimoji="1" lang="ja-JP" altLang="en-US" sz="3600" dirty="0" smtClean="0"/>
              <a:t>関西にある様々な大学に依頼して</a:t>
            </a:r>
            <a:endParaRPr kumimoji="1" lang="en-US" altLang="ja-JP" sz="3600" dirty="0" smtClean="0"/>
          </a:p>
          <a:p>
            <a:r>
              <a:rPr kumimoji="1" lang="ja-JP" altLang="en-US" sz="3600" dirty="0" smtClean="0"/>
              <a:t>できるだけコストを抑える</a:t>
            </a:r>
            <a:endParaRPr kumimoji="1" lang="en-US" altLang="ja-JP" sz="36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5589240"/>
            <a:ext cx="2956715" cy="111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B1B00CC3-97A1-4769-98F3-7D6ED3309574}" type="slidenum">
              <a:rPr kumimoji="1" lang="ja-JP" altLang="en-US" smtClean="0"/>
              <a:t>9</a:t>
            </a:fld>
            <a:endParaRPr kumimoji="1" lang="ja-JP" altLang="en-US"/>
          </a:p>
        </p:txBody>
      </p:sp>
    </p:spTree>
    <p:extLst>
      <p:ext uri="{BB962C8B-B14F-4D97-AF65-F5344CB8AC3E}">
        <p14:creationId xmlns:p14="http://schemas.microsoft.com/office/powerpoint/2010/main" val="905115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メッシュ">
  <a:themeElements>
    <a:clrScheme name="メッシュ">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メッシュ">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TM03457485[[fn=メッシュ]]</Template>
  <TotalTime>605</TotalTime>
  <Words>274</Words>
  <Application>Microsoft Office PowerPoint</Application>
  <PresentationFormat>画面に合わせる (4:3)</PresentationFormat>
  <Paragraphs>80</Paragraphs>
  <Slides>15</Slides>
  <Notes>0</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メッシュ</vt:lpstr>
      <vt:lpstr>大阪成蹊大学</vt:lpstr>
      <vt:lpstr>テーマ；WMGの普及 　　　　と日本の文化</vt:lpstr>
      <vt:lpstr>うちわを選んだ理由</vt:lpstr>
      <vt:lpstr>うちわのイラスト</vt:lpstr>
      <vt:lpstr>イメージ図</vt:lpstr>
      <vt:lpstr>うちわを集める方法とお金</vt:lpstr>
      <vt:lpstr>気温とうちわの関係</vt:lpstr>
      <vt:lpstr>５月の平均気温</vt:lpstr>
      <vt:lpstr>うちわにかかるお金</vt:lpstr>
      <vt:lpstr>一日乗り放題券</vt:lpstr>
      <vt:lpstr>PowerPoint プレゼンテーション</vt:lpstr>
      <vt:lpstr>ターゲット</vt:lpstr>
      <vt:lpstr>予想</vt:lpstr>
      <vt:lpstr>結論</vt:lpstr>
      <vt:lpstr>ご清聴ありがとうございました</vt:lpstr>
    </vt:vector>
  </TitlesOfParts>
  <Company>大阪成蹊</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大阪成蹊大学</dc:title>
  <dc:creator>大阪成蹊</dc:creator>
  <cp:lastModifiedBy>大阪成蹊</cp:lastModifiedBy>
  <cp:revision>76</cp:revision>
  <dcterms:created xsi:type="dcterms:W3CDTF">2016-10-25T04:31:51Z</dcterms:created>
  <dcterms:modified xsi:type="dcterms:W3CDTF">2017-01-26T04:47:58Z</dcterms:modified>
</cp:coreProperties>
</file>