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259" r:id="rId3"/>
    <p:sldId id="325" r:id="rId4"/>
    <p:sldId id="261" r:id="rId5"/>
    <p:sldId id="262" r:id="rId6"/>
    <p:sldId id="263" r:id="rId7"/>
    <p:sldId id="302" r:id="rId8"/>
    <p:sldId id="265" r:id="rId9"/>
    <p:sldId id="324" r:id="rId10"/>
    <p:sldId id="288" r:id="rId11"/>
    <p:sldId id="321" r:id="rId12"/>
    <p:sldId id="270" r:id="rId13"/>
    <p:sldId id="307" r:id="rId14"/>
    <p:sldId id="269" r:id="rId15"/>
    <p:sldId id="322" r:id="rId16"/>
    <p:sldId id="296" r:id="rId17"/>
    <p:sldId id="271" r:id="rId18"/>
    <p:sldId id="323" r:id="rId19"/>
    <p:sldId id="316" r:id="rId20"/>
    <p:sldId id="277" r:id="rId21"/>
  </p:sldIdLst>
  <p:sldSz cx="9144000" cy="6858000" type="screen4x3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2B9"/>
    <a:srgbClr val="7F9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6" autoAdjust="0"/>
    <p:restoredTop sz="91926" autoAdjust="0"/>
  </p:normalViewPr>
  <p:slideViewPr>
    <p:cSldViewPr>
      <p:cViewPr>
        <p:scale>
          <a:sx n="93" d="100"/>
          <a:sy n="93" d="100"/>
        </p:scale>
        <p:origin x="-7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LSH02\share02\WMG&#12452;&#12531;&#12459;&#12524;(2016)\&#35519;&#26619;&#32080;&#26524;&#12288;&#21336;&#32020;&#38598;&#3533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lang="en-US" sz="2000" dirty="0"/>
              <a:t>2021</a:t>
            </a:r>
            <a:r>
              <a:rPr lang="ja-JP" sz="2000" dirty="0"/>
              <a:t>関西の</a:t>
            </a:r>
            <a:endParaRPr lang="en-US" sz="2000" dirty="0"/>
          </a:p>
          <a:p>
            <a:pPr>
              <a:defRPr/>
            </a:pPr>
            <a:r>
              <a:rPr lang="ja-JP" sz="2000" dirty="0"/>
              <a:t>ボランティア参加意向（</a:t>
            </a:r>
            <a:r>
              <a:rPr lang="en-US" sz="2000" dirty="0"/>
              <a:t>N</a:t>
            </a:r>
            <a:r>
              <a:rPr lang="ja-JP" sz="2000" dirty="0"/>
              <a:t>＝</a:t>
            </a:r>
            <a:r>
              <a:rPr lang="en-US" sz="2000" dirty="0"/>
              <a:t>84</a:t>
            </a:r>
            <a:r>
              <a:rPr lang="ja-JP" sz="2000" dirty="0"/>
              <a:t>）</a:t>
            </a:r>
            <a:endParaRPr lang="en-US" sz="2000" dirty="0"/>
          </a:p>
        </c:rich>
      </c:tx>
      <c:layout>
        <c:manualLayout>
          <c:xMode val="edge"/>
          <c:yMode val="edge"/>
          <c:x val="9.7236120801355547E-2"/>
          <c:y val="1.98159943382873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63573540649191"/>
          <c:y val="0.35358532412747767"/>
          <c:w val="0.56306588258746137"/>
          <c:h val="0.377768192988615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Lbls>
            <c:delete val="1"/>
          </c:dLbls>
          <c:cat>
            <c:strRef>
              <c:f>Sheet1!$C$11:$C$12</c:f>
              <c:strCache>
                <c:ptCount val="2"/>
                <c:pt idx="0">
                  <c:v>参加してみたい</c:v>
                </c:pt>
                <c:pt idx="1">
                  <c:v>参加するつもりはない</c:v>
                </c:pt>
              </c:strCache>
            </c:strRef>
          </c:cat>
          <c:val>
            <c:numRef>
              <c:f>Sheet1!$D$11:$D$12</c:f>
              <c:numCache>
                <c:formatCode>###0</c:formatCode>
                <c:ptCount val="2"/>
                <c:pt idx="0">
                  <c:v>68</c:v>
                </c:pt>
                <c:pt idx="1">
                  <c:v>16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5466" cy="501339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1074" y="1"/>
            <a:ext cx="2985465" cy="501339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E1665BFD-BB1B-434D-B91A-92312A2E85C0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515762"/>
            <a:ext cx="2985466" cy="501338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1074" y="9515762"/>
            <a:ext cx="2985465" cy="501338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F5A14E82-8952-4372-9584-FB36F638C4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61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0936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8B746C1F-3BA5-44A8-8440-0830A1E8A5D2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3" tIns="46557" rIns="93113" bIns="4655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vert="horz" lIns="93113" tIns="46557" rIns="93113" bIns="46557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4871" cy="500936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0936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27FF2514-1E07-4675-85D7-A33CC6E550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74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76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C065A-F0AA-43CB-A6BF-2A771C32FB77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4189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4556-A70D-F740-9F30-1B9E8A2D322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893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76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C065A-F0AA-43CB-A6BF-2A771C32FB7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3418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76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C065A-F0AA-43CB-A6BF-2A771C32FB77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3418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76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C065A-F0AA-43CB-A6BF-2A771C32FB7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40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4556-A70D-F740-9F30-1B9E8A2D322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893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76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C065A-F0AA-43CB-A6BF-2A771C32FB7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5594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4556-A70D-F740-9F30-1B9E8A2D322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689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4556-A70D-F740-9F30-1B9E8A2D322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89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4556-A70D-F740-9F30-1B9E8A2D322E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0203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日本体育・スポーツ政策学会第</a:t>
            </a:r>
            <a:r>
              <a:rPr kumimoji="1" lang="en-US" altLang="ja-JP" smtClean="0"/>
              <a:t>26</a:t>
            </a:r>
            <a:r>
              <a:rPr kumimoji="1" lang="ja-JP" altLang="en-US" smtClean="0"/>
              <a:t>回大会シンポジウム（長ヶ原　誠）</a:t>
            </a:r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 smtClean="0"/>
              <a:t>2016/12/4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169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A27F-0CB2-4FC4-B1DF-E6B35F8D9D3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609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A27F-0CB2-4FC4-B1DF-E6B35F8D9D3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609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DA27F-0CB2-4FC4-B1DF-E6B35F8D9D3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609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76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C065A-F0AA-43CB-A6BF-2A771C32FB7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3240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4556-A70D-F740-9F30-1B9E8A2D322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893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F2514-1E07-4675-85D7-A33CC6E5505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37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89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98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48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65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031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832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741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28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733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690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70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5DD71-67FB-4116-A24C-CEE4C2CA7994}" type="datetimeFigureOut">
              <a:rPr kumimoji="1" lang="ja-JP" altLang="en-US" smtClean="0"/>
              <a:t>2017/1/26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596FA-C668-4925-B040-A2D2C278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94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www.facebook.com/wmg2021/posts/178939557131184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50334" y="1772817"/>
            <a:ext cx="7772400" cy="1470025"/>
          </a:xfrm>
        </p:spPr>
        <p:txBody>
          <a:bodyPr/>
          <a:lstStyle/>
          <a:p>
            <a:r>
              <a:rPr lang="ja-JP" altLang="en-US" dirty="0" smtClean="0"/>
              <a:t>学生ルポライターチーム</a:t>
            </a:r>
            <a:r>
              <a:rPr kumimoji="1" lang="ja-JP" altLang="en-US" dirty="0" smtClean="0"/>
              <a:t>の新設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10374" y="3429000"/>
            <a:ext cx="6722066" cy="622920"/>
          </a:xfrm>
        </p:spPr>
        <p:txBody>
          <a:bodyPr>
            <a:noAutofit/>
          </a:bodyPr>
          <a:lstStyle/>
          <a:p>
            <a:pPr algn="r"/>
            <a:r>
              <a:rPr kumimoji="1" lang="ja-JP" altLang="en-US" sz="2400" dirty="0" smtClean="0">
                <a:solidFill>
                  <a:schemeClr val="tx1"/>
                </a:solidFill>
              </a:rPr>
              <a:t>神戸大学　マスターズスポーツ振興支援室チーム</a:t>
            </a:r>
            <a:endParaRPr kumimoji="1" lang="en-US" altLang="ja-JP" sz="2400" dirty="0" smtClean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849740" y="2996952"/>
            <a:ext cx="764392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33867"/>
              </p:ext>
            </p:extLst>
          </p:nvPr>
        </p:nvGraphicFramePr>
        <p:xfrm>
          <a:off x="3707904" y="4581128"/>
          <a:ext cx="4604481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827"/>
                <a:gridCol w="1534827"/>
                <a:gridCol w="1534827"/>
              </a:tblGrid>
              <a:tr h="3291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1" dirty="0" smtClean="0">
                          <a:solidFill>
                            <a:sysClr val="windowText" lastClr="000000"/>
                          </a:solidFill>
                        </a:rPr>
                        <a:t>白井佑季</a:t>
                      </a:r>
                      <a:endParaRPr kumimoji="1" lang="ja-JP" altLang="en-US" b="1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1" dirty="0" smtClean="0">
                          <a:solidFill>
                            <a:sysClr val="windowText" lastClr="000000"/>
                          </a:solidFill>
                        </a:rPr>
                        <a:t>丹波麻斗</a:t>
                      </a:r>
                      <a:endParaRPr kumimoji="1" lang="ja-JP" altLang="en-US" b="1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1" dirty="0" smtClean="0">
                          <a:solidFill>
                            <a:sysClr val="windowText" lastClr="000000"/>
                          </a:solidFill>
                        </a:rPr>
                        <a:t>山田祐也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1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1" dirty="0" smtClean="0">
                          <a:solidFill>
                            <a:sysClr val="windowText" lastClr="000000"/>
                          </a:solidFill>
                        </a:rPr>
                        <a:t>小林知海</a:t>
                      </a:r>
                      <a:endParaRPr kumimoji="1" lang="ja-JP" altLang="en-US" b="1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1" dirty="0" smtClean="0">
                          <a:solidFill>
                            <a:sysClr val="windowText" lastClr="000000"/>
                          </a:solidFill>
                        </a:rPr>
                        <a:t>三浦敬太</a:t>
                      </a:r>
                      <a:endParaRPr kumimoji="1" lang="ja-JP" altLang="en-US" b="1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1" dirty="0" smtClean="0">
                          <a:solidFill>
                            <a:sysClr val="windowText" lastClr="000000"/>
                          </a:solidFill>
                        </a:rPr>
                        <a:t>中村秋季乃</a:t>
                      </a:r>
                      <a:endParaRPr lang="en-US" altLang="ja-JP" b="1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99145" cy="792088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マスターズスポーツ振興支援室</a:t>
            </a:r>
            <a:r>
              <a:rPr lang="ja-JP" altLang="en-US" sz="3600" dirty="0" smtClean="0"/>
              <a:t>と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lang="en-US" altLang="ja-JP" sz="3600" dirty="0" smtClean="0"/>
              <a:t>2021</a:t>
            </a:r>
            <a:r>
              <a:rPr lang="ja-JP" altLang="en-US" sz="3600" dirty="0" smtClean="0"/>
              <a:t>関西大会組織委員会との連携</a:t>
            </a:r>
            <a:endParaRPr kumimoji="1" lang="ja-JP" altLang="en-US" sz="3600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461444" y="1052736"/>
            <a:ext cx="829126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左右矢印 10"/>
          <p:cNvSpPr/>
          <p:nvPr/>
        </p:nvSpPr>
        <p:spPr>
          <a:xfrm>
            <a:off x="4259780" y="2465155"/>
            <a:ext cx="1303762" cy="504056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07605" y="214097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リンク</a:t>
            </a:r>
            <a:endParaRPr kumimoji="1" lang="ja-JP" altLang="en-US" sz="2400" dirty="0"/>
          </a:p>
        </p:txBody>
      </p:sp>
      <p:sp>
        <p:nvSpPr>
          <p:cNvPr id="17" name="左右矢印 16"/>
          <p:cNvSpPr/>
          <p:nvPr/>
        </p:nvSpPr>
        <p:spPr>
          <a:xfrm>
            <a:off x="4247019" y="5157192"/>
            <a:ext cx="1329284" cy="504056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391035" y="4797152"/>
            <a:ext cx="1041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シェア</a:t>
            </a:r>
            <a:endParaRPr kumimoji="1" lang="ja-JP" altLang="en-US" sz="24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173360" y="1178823"/>
            <a:ext cx="3966591" cy="5580473"/>
            <a:chOff x="179512" y="1124744"/>
            <a:chExt cx="3168352" cy="5634553"/>
          </a:xfrm>
        </p:grpSpPr>
        <p:sp>
          <p:nvSpPr>
            <p:cNvPr id="20" name="正方形/長方形 19"/>
            <p:cNvSpPr/>
            <p:nvPr/>
          </p:nvSpPr>
          <p:spPr>
            <a:xfrm>
              <a:off x="179512" y="1142673"/>
              <a:ext cx="3168352" cy="561662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179513" y="1124744"/>
              <a:ext cx="3168350" cy="2880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chemeClr val="tx1"/>
                  </a:solidFill>
                </a:rPr>
                <a:t>ルポバンク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5687592" y="1196753"/>
            <a:ext cx="3375646" cy="5562543"/>
            <a:chOff x="4834510" y="998657"/>
            <a:chExt cx="4201986" cy="576064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0" t="9814" r="17437" b="6111"/>
            <a:stretch/>
          </p:blipFill>
          <p:spPr bwMode="auto">
            <a:xfrm>
              <a:off x="5110175" y="1700808"/>
              <a:ext cx="3031600" cy="2117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図 15" descr="スクリーンショット 2016-12-08 21.35.58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5106369" y="4213511"/>
              <a:ext cx="3035406" cy="23221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正方形/長方形 20"/>
            <p:cNvSpPr/>
            <p:nvPr/>
          </p:nvSpPr>
          <p:spPr>
            <a:xfrm>
              <a:off x="4834510" y="1142673"/>
              <a:ext cx="4201986" cy="561662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4834510" y="998657"/>
              <a:ext cx="4201986" cy="3850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WMG2021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関西大会組織委員会</a:t>
              </a:r>
              <a:endParaRPr kumimoji="1" lang="en-US" altLang="ja-JP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17" y="4355135"/>
            <a:ext cx="2682279" cy="22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テキスト ボックス 28"/>
          <p:cNvSpPr txBox="1"/>
          <p:nvPr/>
        </p:nvSpPr>
        <p:spPr>
          <a:xfrm>
            <a:off x="242113" y="1798338"/>
            <a:ext cx="553998" cy="2180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ja-JP" altLang="en-US" sz="1200" dirty="0" smtClean="0"/>
              <a:t>マスターズスポーツ振興支援室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公式ホームページ（作成中）</a:t>
            </a:r>
            <a:endParaRPr kumimoji="1" lang="ja-JP" altLang="en-US" sz="12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42113" y="4400419"/>
            <a:ext cx="553998" cy="2151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ja-JP" altLang="en-US" sz="1200" dirty="0" smtClean="0"/>
              <a:t>マスターズスポーツ振興支援室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公式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kumimoji="1" lang="ja-JP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（作成中）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390676" y="2226538"/>
            <a:ext cx="553998" cy="13407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kumimoji="1" lang="ja-JP" altLang="en-US" sz="1200" dirty="0" smtClean="0"/>
              <a:t>２０２１関西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公式ホームページ</a:t>
            </a:r>
            <a:endParaRPr kumimoji="1" lang="ja-JP" altLang="en-US" sz="1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390676" y="4716717"/>
            <a:ext cx="553998" cy="13850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kumimoji="1" lang="ja-JP" altLang="en-US" sz="1200" dirty="0" smtClean="0"/>
              <a:t>２０２１関西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公式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9" y="1774008"/>
            <a:ext cx="3179045" cy="222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1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線コネクタ 19"/>
          <p:cNvCxnSpPr/>
          <p:nvPr/>
        </p:nvCxnSpPr>
        <p:spPr>
          <a:xfrm>
            <a:off x="510636" y="908720"/>
            <a:ext cx="81756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タイトル 1"/>
          <p:cNvSpPr txBox="1">
            <a:spLocks/>
          </p:cNvSpPr>
          <p:nvPr/>
        </p:nvSpPr>
        <p:spPr>
          <a:xfrm>
            <a:off x="483675" y="19776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1934179" y="1794105"/>
            <a:ext cx="6142005" cy="4739352"/>
            <a:chOff x="3491880" y="1826930"/>
            <a:chExt cx="6142005" cy="4739352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3508091" y="1826930"/>
              <a:ext cx="6125794" cy="4739352"/>
              <a:chOff x="-31163" y="2351773"/>
              <a:chExt cx="5768530" cy="4339069"/>
            </a:xfrm>
          </p:grpSpPr>
          <p:sp>
            <p:nvSpPr>
              <p:cNvPr id="1024" name="図形 1023"/>
              <p:cNvSpPr/>
              <p:nvPr/>
            </p:nvSpPr>
            <p:spPr>
              <a:xfrm rot="21305899">
                <a:off x="-31163" y="2443225"/>
                <a:ext cx="5397386" cy="4247617"/>
              </a:xfrm>
              <a:prstGeom prst="swooshArrow">
                <a:avLst>
                  <a:gd name="adj1" fmla="val 25000"/>
                  <a:gd name="adj2" fmla="val 25000"/>
                </a:avLst>
              </a:prstGeom>
              <a:solidFill>
                <a:schemeClr val="tx2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25" name="円/楕円 1024"/>
              <p:cNvSpPr/>
              <p:nvPr/>
            </p:nvSpPr>
            <p:spPr>
              <a:xfrm>
                <a:off x="2075713" y="2845714"/>
                <a:ext cx="1774997" cy="1745969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28" name="フリーフォーム 1027"/>
              <p:cNvSpPr/>
              <p:nvPr/>
            </p:nvSpPr>
            <p:spPr>
              <a:xfrm>
                <a:off x="2803659" y="2351773"/>
                <a:ext cx="2933708" cy="3382932"/>
              </a:xfrm>
              <a:custGeom>
                <a:avLst/>
                <a:gdLst>
                  <a:gd name="connsiteX0" fmla="*/ 488961 w 2933708"/>
                  <a:gd name="connsiteY0" fmla="*/ 0 h 3382932"/>
                  <a:gd name="connsiteX1" fmla="*/ 2933708 w 2933708"/>
                  <a:gd name="connsiteY1" fmla="*/ 0 h 3382932"/>
                  <a:gd name="connsiteX2" fmla="*/ 2933708 w 2933708"/>
                  <a:gd name="connsiteY2" fmla="*/ 0 h 3382932"/>
                  <a:gd name="connsiteX3" fmla="*/ 2933708 w 2933708"/>
                  <a:gd name="connsiteY3" fmla="*/ 2893971 h 3382932"/>
                  <a:gd name="connsiteX4" fmla="*/ 2444747 w 2933708"/>
                  <a:gd name="connsiteY4" fmla="*/ 3382932 h 3382932"/>
                  <a:gd name="connsiteX5" fmla="*/ 0 w 2933708"/>
                  <a:gd name="connsiteY5" fmla="*/ 3382932 h 3382932"/>
                  <a:gd name="connsiteX6" fmla="*/ 0 w 2933708"/>
                  <a:gd name="connsiteY6" fmla="*/ 3382932 h 3382932"/>
                  <a:gd name="connsiteX7" fmla="*/ 0 w 2933708"/>
                  <a:gd name="connsiteY7" fmla="*/ 488961 h 3382932"/>
                  <a:gd name="connsiteX8" fmla="*/ 488961 w 2933708"/>
                  <a:gd name="connsiteY8" fmla="*/ 0 h 3382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33708" h="3382932">
                    <a:moveTo>
                      <a:pt x="488961" y="0"/>
                    </a:moveTo>
                    <a:lnTo>
                      <a:pt x="2933708" y="0"/>
                    </a:lnTo>
                    <a:lnTo>
                      <a:pt x="2933708" y="0"/>
                    </a:lnTo>
                    <a:lnTo>
                      <a:pt x="2933708" y="2893971"/>
                    </a:lnTo>
                    <a:cubicBezTo>
                      <a:pt x="2933708" y="3164017"/>
                      <a:pt x="2714793" y="3382932"/>
                      <a:pt x="2444747" y="3382932"/>
                    </a:cubicBezTo>
                    <a:lnTo>
                      <a:pt x="0" y="3382932"/>
                    </a:lnTo>
                    <a:lnTo>
                      <a:pt x="0" y="3382932"/>
                    </a:lnTo>
                    <a:lnTo>
                      <a:pt x="0" y="488961"/>
                    </a:lnTo>
                    <a:cubicBezTo>
                      <a:pt x="0" y="218915"/>
                      <a:pt x="218915" y="0"/>
                      <a:pt x="488961" y="0"/>
                    </a:cubicBez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3212" tIns="143212" rIns="430797" bIns="143212" numCol="1" spcCol="1270" anchor="t" anchorCtr="0">
                <a:noAutofit/>
              </a:bodyPr>
              <a:lstStyle/>
              <a:p>
                <a:pPr lvl="0" algn="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kumimoji="1" lang="ja-JP" altLang="en-US" sz="6500" kern="1200"/>
              </a:p>
            </p:txBody>
          </p:sp>
        </p:grpSp>
        <p:sp>
          <p:nvSpPr>
            <p:cNvPr id="4" name="テキスト ボックス 3"/>
            <p:cNvSpPr txBox="1"/>
            <p:nvPr/>
          </p:nvSpPr>
          <p:spPr>
            <a:xfrm>
              <a:off x="3491880" y="6010166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2017</a:t>
              </a:r>
              <a:endParaRPr kumimoji="1" lang="ja-JP" alt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024305" y="2491608"/>
              <a:ext cx="13135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b="1" dirty="0" smtClean="0">
                  <a:solidFill>
                    <a:schemeClr val="bg1"/>
                  </a:solidFill>
                </a:rPr>
                <a:t>関西</a:t>
              </a:r>
              <a:endParaRPr kumimoji="1" lang="en-US" altLang="ja-JP" sz="32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ＷＭＧ</a:t>
              </a:r>
              <a:endParaRPr kumimoji="1" lang="en-US" altLang="ja-JP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kumimoji="1" lang="en-US" altLang="ja-JP" sz="3200" b="1" dirty="0" smtClean="0">
                  <a:solidFill>
                    <a:srgbClr val="FFC000"/>
                  </a:solidFill>
                </a:rPr>
                <a:t>2021</a:t>
              </a:r>
              <a:endParaRPr kumimoji="1" lang="ja-JP" altLang="en-US" sz="3200" b="1" dirty="0">
                <a:solidFill>
                  <a:srgbClr val="FFC000"/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3869433" y="5259692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2018</a:t>
              </a:r>
              <a:endParaRPr kumimoji="1" lang="ja-JP" alt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4445497" y="4540370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201</a:t>
              </a:r>
              <a:r>
                <a:rPr lang="en-US" altLang="ja-JP" sz="2800" b="1" dirty="0">
                  <a:solidFill>
                    <a:srgbClr val="FFC000"/>
                  </a:solidFill>
                </a:rPr>
                <a:t>9</a:t>
              </a:r>
              <a:endParaRPr kumimoji="1" lang="ja-JP" alt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5093569" y="3862335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2020</a:t>
              </a: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740352" y="2660744"/>
              <a:ext cx="1290437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2022…</a:t>
              </a:r>
            </a:p>
          </p:txBody>
        </p:sp>
      </p:grpSp>
      <p:sp>
        <p:nvSpPr>
          <p:cNvPr id="39" name="四角形吹き出し 38"/>
          <p:cNvSpPr/>
          <p:nvPr/>
        </p:nvSpPr>
        <p:spPr>
          <a:xfrm>
            <a:off x="2138476" y="1065111"/>
            <a:ext cx="3492151" cy="917962"/>
          </a:xfrm>
          <a:prstGeom prst="wedgeRectCallout">
            <a:avLst>
              <a:gd name="adj1" fmla="val 74067"/>
              <a:gd name="adj2" fmla="val 110008"/>
            </a:avLst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2000" dirty="0" smtClean="0">
                <a:solidFill>
                  <a:schemeClr val="tx1"/>
                </a:solidFill>
              </a:rPr>
              <a:t>【</a:t>
            </a:r>
            <a:r>
              <a:rPr lang="ja-JP" altLang="en-US" sz="2000" dirty="0">
                <a:solidFill>
                  <a:schemeClr val="tx1"/>
                </a:solidFill>
              </a:rPr>
              <a:t>大会後</a:t>
            </a:r>
            <a:r>
              <a:rPr lang="en-US" altLang="ja-JP" sz="2000" dirty="0" smtClean="0">
                <a:solidFill>
                  <a:schemeClr val="tx1"/>
                </a:solidFill>
              </a:rPr>
              <a:t>】</a:t>
            </a:r>
          </a:p>
        </p:txBody>
      </p:sp>
      <p:sp>
        <p:nvSpPr>
          <p:cNvPr id="41" name="四角形吹き出し 40"/>
          <p:cNvSpPr/>
          <p:nvPr/>
        </p:nvSpPr>
        <p:spPr>
          <a:xfrm>
            <a:off x="3713000" y="5218103"/>
            <a:ext cx="4719360" cy="899298"/>
          </a:xfrm>
          <a:prstGeom prst="wedgeRectCallout">
            <a:avLst>
              <a:gd name="adj1" fmla="val -73723"/>
              <a:gd name="adj2" fmla="val 2817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2000" dirty="0" smtClean="0">
                <a:solidFill>
                  <a:schemeClr val="tx1"/>
                </a:solidFill>
              </a:rPr>
              <a:t>【</a:t>
            </a:r>
            <a:r>
              <a:rPr lang="ja-JP" altLang="en-US" sz="2000" dirty="0">
                <a:solidFill>
                  <a:schemeClr val="tx1"/>
                </a:solidFill>
              </a:rPr>
              <a:t>大会前</a:t>
            </a:r>
            <a:r>
              <a:rPr lang="en-US" altLang="ja-JP" sz="2000" dirty="0" smtClean="0">
                <a:solidFill>
                  <a:schemeClr val="tx1"/>
                </a:solidFill>
              </a:rPr>
              <a:t>】</a:t>
            </a:r>
            <a:endParaRPr lang="en-US" altLang="ja-JP" sz="2000" dirty="0">
              <a:solidFill>
                <a:schemeClr val="tx1"/>
              </a:solidFill>
            </a:endParaRPr>
          </a:p>
        </p:txBody>
      </p:sp>
      <p:sp>
        <p:nvSpPr>
          <p:cNvPr id="1029" name="四角形吹き出し 1028"/>
          <p:cNvSpPr/>
          <p:nvPr/>
        </p:nvSpPr>
        <p:spPr>
          <a:xfrm>
            <a:off x="129248" y="2996952"/>
            <a:ext cx="3471552" cy="931326"/>
          </a:xfrm>
          <a:prstGeom prst="wedgeRectCallout">
            <a:avLst>
              <a:gd name="adj1" fmla="val 76563"/>
              <a:gd name="adj2" fmla="val 28002"/>
            </a:avLst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</a:rPr>
              <a:t>【</a:t>
            </a:r>
            <a:r>
              <a:rPr lang="ja-JP" altLang="en-US" sz="2000" dirty="0">
                <a:solidFill>
                  <a:schemeClr val="tx1"/>
                </a:solidFill>
              </a:rPr>
              <a:t>大会中</a:t>
            </a:r>
            <a:r>
              <a:rPr lang="en-US" altLang="ja-JP" sz="2000" dirty="0" smtClean="0">
                <a:solidFill>
                  <a:schemeClr val="tx1"/>
                </a:solidFill>
              </a:rPr>
              <a:t>】</a:t>
            </a:r>
            <a:endParaRPr lang="en-US" altLang="ja-JP" sz="2000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4161" y="149731"/>
            <a:ext cx="8175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 smtClean="0"/>
              <a:t>プロジェクトの概要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6694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正方形/長方形 61"/>
          <p:cNvSpPr/>
          <p:nvPr/>
        </p:nvSpPr>
        <p:spPr>
          <a:xfrm>
            <a:off x="107504" y="6505599"/>
            <a:ext cx="3456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/>
              <a:t>マスターズスポーツ振興支援室調べ（</a:t>
            </a:r>
            <a:r>
              <a:rPr lang="en-US" altLang="ja-JP" sz="1400" dirty="0"/>
              <a:t>2016</a:t>
            </a:r>
            <a:r>
              <a:rPr lang="ja-JP" altLang="en-US" sz="1400" dirty="0"/>
              <a:t>）</a:t>
            </a:r>
          </a:p>
        </p:txBody>
      </p:sp>
      <p:pic>
        <p:nvPicPr>
          <p:cNvPr id="67" name="Picture 2" descr="http://sougi24.com/area/img/kans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02" y="3033428"/>
            <a:ext cx="3119528" cy="2258726"/>
          </a:xfrm>
          <a:prstGeom prst="rect">
            <a:avLst/>
          </a:prstGeom>
          <a:noFill/>
        </p:spPr>
      </p:pic>
      <p:sp>
        <p:nvSpPr>
          <p:cNvPr id="68" name="角丸四角形 67"/>
          <p:cNvSpPr/>
          <p:nvPr/>
        </p:nvSpPr>
        <p:spPr>
          <a:xfrm>
            <a:off x="3697537" y="5514888"/>
            <a:ext cx="2139125" cy="930646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0583" tIns="35290" rIns="70583" bIns="35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+mj-ea"/>
                <a:ea typeface="+mj-ea"/>
              </a:rPr>
              <a:t>〈</a:t>
            </a:r>
            <a:r>
              <a:rPr lang="ja-JP" altLang="en-US" sz="1400" b="1" dirty="0">
                <a:solidFill>
                  <a:srgbClr val="FF0000"/>
                </a:solidFill>
                <a:latin typeface="+mj-ea"/>
                <a:ea typeface="+mj-ea"/>
              </a:rPr>
              <a:t>和歌山県</a:t>
            </a:r>
            <a:r>
              <a:rPr lang="en-US" altLang="ja-JP" sz="1400" b="1" dirty="0">
                <a:solidFill>
                  <a:srgbClr val="FF0000"/>
                </a:solidFill>
                <a:latin typeface="+mj-ea"/>
                <a:ea typeface="+mj-ea"/>
              </a:rPr>
              <a:t>〉7</a:t>
            </a:r>
            <a:r>
              <a:rPr lang="ja-JP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種目</a:t>
            </a:r>
            <a:endParaRPr lang="en-US" altLang="ja-JP" sz="1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endParaRPr lang="en-US" altLang="ja-JP" sz="1300" b="1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和歌山大学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和歌山県立医科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大学</a:t>
            </a:r>
            <a:endParaRPr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69" name="角丸四角形 68"/>
          <p:cNvSpPr/>
          <p:nvPr/>
        </p:nvSpPr>
        <p:spPr>
          <a:xfrm>
            <a:off x="6268616" y="3632254"/>
            <a:ext cx="2839888" cy="2101001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583" tIns="35290" rIns="70583" bIns="35290" numCol="2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ja-JP" sz="12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en-US" altLang="ja-JP" sz="1400" b="1" dirty="0" smtClean="0">
                <a:solidFill>
                  <a:srgbClr val="FF0000"/>
                </a:solidFill>
                <a:latin typeface="+mj-ea"/>
                <a:ea typeface="+mj-ea"/>
              </a:rPr>
              <a:t>〈</a:t>
            </a:r>
            <a:r>
              <a:rPr lang="ja-JP" altLang="en-US" sz="1400" b="1" dirty="0">
                <a:solidFill>
                  <a:srgbClr val="FF0000"/>
                </a:solidFill>
                <a:latin typeface="+mj-ea"/>
                <a:ea typeface="+mj-ea"/>
              </a:rPr>
              <a:t>大阪府</a:t>
            </a:r>
            <a:r>
              <a:rPr lang="en-US" altLang="ja-JP" sz="1400" b="1" dirty="0">
                <a:solidFill>
                  <a:srgbClr val="FF0000"/>
                </a:solidFill>
                <a:latin typeface="+mj-ea"/>
                <a:ea typeface="+mj-ea"/>
              </a:rPr>
              <a:t>〉5</a:t>
            </a:r>
            <a:r>
              <a:rPr lang="ja-JP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種目</a:t>
            </a:r>
            <a:endParaRPr lang="en-US" altLang="ja-JP" sz="1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endParaRPr lang="en-US" altLang="ja-JP" sz="1200" b="1" dirty="0" smtClean="0">
              <a:solidFill>
                <a:schemeClr val="tx1"/>
              </a:solidFill>
            </a:endParaRPr>
          </a:p>
          <a:p>
            <a:r>
              <a:rPr lang="ja-JP" altLang="en-US" sz="1200" b="1" dirty="0" smtClean="0">
                <a:solidFill>
                  <a:schemeClr val="tx1"/>
                </a:solidFill>
              </a:rPr>
              <a:t>大阪</a:t>
            </a:r>
            <a:r>
              <a:rPr lang="ja-JP" altLang="en-US" sz="1200" b="1" dirty="0">
                <a:solidFill>
                  <a:schemeClr val="tx1"/>
                </a:solidFill>
              </a:rPr>
              <a:t>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大阪教育大学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大阪府立大学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大阪市立大学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関西大学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近畿大学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関西外国語大学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大阪国際大学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大阪経済大学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endParaRPr lang="en-US" altLang="ja-JP" sz="1200" b="1" dirty="0" smtClean="0">
              <a:solidFill>
                <a:schemeClr val="tx1"/>
              </a:solidFill>
            </a:endParaRPr>
          </a:p>
          <a:p>
            <a:endParaRPr lang="en-US" altLang="ja-JP" sz="1200" b="1" dirty="0" smtClean="0">
              <a:solidFill>
                <a:schemeClr val="tx1"/>
              </a:solidFill>
            </a:endParaRPr>
          </a:p>
          <a:p>
            <a:endParaRPr lang="en-US" altLang="ja-JP" sz="1200" b="1" dirty="0">
              <a:solidFill>
                <a:schemeClr val="tx1"/>
              </a:solidFill>
            </a:endParaRPr>
          </a:p>
          <a:p>
            <a:endParaRPr lang="en-US" altLang="ja-JP" sz="1200" b="1" dirty="0" smtClean="0">
              <a:solidFill>
                <a:schemeClr val="tx1"/>
              </a:solidFill>
            </a:endParaRPr>
          </a:p>
          <a:p>
            <a:r>
              <a:rPr lang="ja-JP" altLang="en-US" sz="1200" b="1" dirty="0" smtClean="0">
                <a:solidFill>
                  <a:schemeClr val="tx1"/>
                </a:solidFill>
              </a:rPr>
              <a:t>大阪</a:t>
            </a:r>
            <a:r>
              <a:rPr lang="ja-JP" altLang="en-US" sz="1200" b="1" dirty="0">
                <a:solidFill>
                  <a:schemeClr val="tx1"/>
                </a:solidFill>
              </a:rPr>
              <a:t>商業大学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 smtClean="0">
                <a:solidFill>
                  <a:schemeClr val="tx1"/>
                </a:solidFill>
              </a:rPr>
              <a:t>大阪</a:t>
            </a:r>
            <a:r>
              <a:rPr lang="ja-JP" altLang="en-US" sz="1200" b="1" dirty="0">
                <a:solidFill>
                  <a:schemeClr val="tx1"/>
                </a:solidFill>
              </a:rPr>
              <a:t>学院大学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大阪産業大学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大阪体育大学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大阪薬科大学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大阪芸術大学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四天王寺大学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大阪行岡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医療大学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関西女子短期大学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algn="ctr"/>
            <a:endParaRPr lang="en-US" altLang="ja-JP" sz="800" dirty="0">
              <a:solidFill>
                <a:schemeClr val="tx1"/>
              </a:solidFill>
              <a:latin typeface="+mj-ea"/>
              <a:ea typeface="+mj-ea"/>
            </a:endParaRPr>
          </a:p>
          <a:p>
            <a:endParaRPr lang="ja-JP" altLang="ja-JP" sz="800" dirty="0">
              <a:solidFill>
                <a:schemeClr val="tx1"/>
              </a:solidFill>
            </a:endParaRPr>
          </a:p>
        </p:txBody>
      </p:sp>
      <p:sp>
        <p:nvSpPr>
          <p:cNvPr id="71" name="下矢印 70"/>
          <p:cNvSpPr/>
          <p:nvPr/>
        </p:nvSpPr>
        <p:spPr>
          <a:xfrm rot="19025928">
            <a:off x="3117955" y="2624562"/>
            <a:ext cx="258003" cy="1076629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953" tIns="50977" rIns="101953" bIns="5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700"/>
          </a:p>
        </p:txBody>
      </p:sp>
      <p:sp>
        <p:nvSpPr>
          <p:cNvPr id="73" name="下矢印 72"/>
          <p:cNvSpPr/>
          <p:nvPr/>
        </p:nvSpPr>
        <p:spPr>
          <a:xfrm>
            <a:off x="4499992" y="2750308"/>
            <a:ext cx="254894" cy="678692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953" tIns="50977" rIns="101953" bIns="5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700"/>
          </a:p>
        </p:txBody>
      </p:sp>
      <p:sp>
        <p:nvSpPr>
          <p:cNvPr id="74" name="下矢印 73"/>
          <p:cNvSpPr/>
          <p:nvPr/>
        </p:nvSpPr>
        <p:spPr>
          <a:xfrm rot="5034274" flipH="1">
            <a:off x="6386719" y="2236083"/>
            <a:ext cx="258576" cy="225493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953" tIns="50977" rIns="101953" bIns="5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700"/>
          </a:p>
        </p:txBody>
      </p:sp>
      <p:sp>
        <p:nvSpPr>
          <p:cNvPr id="75" name="下矢印 74"/>
          <p:cNvSpPr/>
          <p:nvPr/>
        </p:nvSpPr>
        <p:spPr>
          <a:xfrm rot="5400000">
            <a:off x="5476715" y="3376525"/>
            <a:ext cx="190690" cy="1393148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953" tIns="50977" rIns="101953" bIns="5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700"/>
          </a:p>
        </p:txBody>
      </p:sp>
      <p:sp>
        <p:nvSpPr>
          <p:cNvPr id="76" name="下矢印 75"/>
          <p:cNvSpPr/>
          <p:nvPr/>
        </p:nvSpPr>
        <p:spPr>
          <a:xfrm rot="8306764">
            <a:off x="5710604" y="4068907"/>
            <a:ext cx="229511" cy="2217422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953" tIns="50977" rIns="101953" bIns="5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700"/>
          </a:p>
        </p:txBody>
      </p:sp>
      <p:sp>
        <p:nvSpPr>
          <p:cNvPr id="77" name="下矢印 76"/>
          <p:cNvSpPr/>
          <p:nvPr/>
        </p:nvSpPr>
        <p:spPr>
          <a:xfrm rot="10800000">
            <a:off x="4639428" y="4893733"/>
            <a:ext cx="272869" cy="621155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953" tIns="50977" rIns="101953" bIns="5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700"/>
          </a:p>
        </p:txBody>
      </p:sp>
      <p:sp>
        <p:nvSpPr>
          <p:cNvPr id="78" name="下矢印 77"/>
          <p:cNvSpPr/>
          <p:nvPr/>
        </p:nvSpPr>
        <p:spPr>
          <a:xfrm rot="13893934">
            <a:off x="3304851" y="4862841"/>
            <a:ext cx="241018" cy="1293574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953" tIns="50977" rIns="101953" bIns="5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700"/>
          </a:p>
        </p:txBody>
      </p:sp>
      <p:sp>
        <p:nvSpPr>
          <p:cNvPr id="79" name="下矢印 78"/>
          <p:cNvSpPr/>
          <p:nvPr/>
        </p:nvSpPr>
        <p:spPr>
          <a:xfrm rot="16200000">
            <a:off x="3534404" y="3423333"/>
            <a:ext cx="237099" cy="896054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953" tIns="50977" rIns="101953" bIns="5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700"/>
          </a:p>
        </p:txBody>
      </p:sp>
      <p:sp>
        <p:nvSpPr>
          <p:cNvPr id="80" name="角丸四角形 79"/>
          <p:cNvSpPr/>
          <p:nvPr/>
        </p:nvSpPr>
        <p:spPr>
          <a:xfrm>
            <a:off x="1451536" y="2169664"/>
            <a:ext cx="1608296" cy="7552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583" tIns="35290" rIns="70583" bIns="35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400" b="1" dirty="0">
                <a:solidFill>
                  <a:srgbClr val="FF0000"/>
                </a:solidFill>
                <a:latin typeface="+mn-ea"/>
              </a:rPr>
              <a:t>〈</a:t>
            </a:r>
            <a:r>
              <a:rPr lang="ja-JP" altLang="en-US" sz="1400" b="1" dirty="0">
                <a:solidFill>
                  <a:srgbClr val="FF0000"/>
                </a:solidFill>
                <a:latin typeface="+mn-ea"/>
              </a:rPr>
              <a:t>鳥取県</a:t>
            </a:r>
            <a:r>
              <a:rPr lang="en-US" altLang="ja-JP" sz="1400" b="1" dirty="0" smtClean="0">
                <a:solidFill>
                  <a:srgbClr val="FF0000"/>
                </a:solidFill>
                <a:latin typeface="+mn-ea"/>
              </a:rPr>
              <a:t>〉5</a:t>
            </a:r>
            <a:r>
              <a:rPr lang="ja-JP" altLang="en-US" sz="1400" b="1" dirty="0" smtClean="0">
                <a:solidFill>
                  <a:srgbClr val="FF0000"/>
                </a:solidFill>
                <a:latin typeface="+mn-ea"/>
              </a:rPr>
              <a:t>種目</a:t>
            </a:r>
            <a:endParaRPr lang="en-US" altLang="ja-JP" sz="14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ja-JP" altLang="en-US" sz="1400" b="1" dirty="0" smtClean="0">
                <a:solidFill>
                  <a:srgbClr val="FF0000"/>
                </a:solidFill>
                <a:latin typeface="+mn-ea"/>
              </a:rPr>
              <a:t>募集中</a:t>
            </a:r>
            <a:endParaRPr lang="en-US" altLang="ja-JP" sz="1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1" name="角丸四角形 80"/>
          <p:cNvSpPr/>
          <p:nvPr/>
        </p:nvSpPr>
        <p:spPr>
          <a:xfrm>
            <a:off x="7375415" y="2913543"/>
            <a:ext cx="1548362" cy="6441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583" tIns="35290" rIns="70583" bIns="35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400" b="1" dirty="0">
                <a:solidFill>
                  <a:srgbClr val="FF0000"/>
                </a:solidFill>
                <a:latin typeface="+mn-ea"/>
              </a:rPr>
              <a:t>〈</a:t>
            </a:r>
            <a:r>
              <a:rPr lang="ja-JP" altLang="en-US" sz="1400" b="1" dirty="0">
                <a:solidFill>
                  <a:srgbClr val="FF0000"/>
                </a:solidFill>
                <a:latin typeface="+mn-ea"/>
              </a:rPr>
              <a:t>滋賀県</a:t>
            </a:r>
            <a:r>
              <a:rPr lang="en-US" altLang="ja-JP" sz="1400" b="1" dirty="0">
                <a:solidFill>
                  <a:srgbClr val="FF0000"/>
                </a:solidFill>
                <a:latin typeface="+mn-ea"/>
              </a:rPr>
              <a:t>〉6</a:t>
            </a:r>
            <a:r>
              <a:rPr lang="ja-JP" altLang="en-US" sz="1400" b="1" dirty="0" smtClean="0">
                <a:solidFill>
                  <a:srgbClr val="FF0000"/>
                </a:solidFill>
                <a:latin typeface="+mn-ea"/>
              </a:rPr>
              <a:t>種目</a:t>
            </a:r>
            <a:endParaRPr lang="en-US" altLang="ja-JP" sz="14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ja-JP" altLang="en-US" sz="1400" b="1" dirty="0">
                <a:solidFill>
                  <a:srgbClr val="FF0000"/>
                </a:solidFill>
                <a:latin typeface="+mn-ea"/>
              </a:rPr>
              <a:t>募集中</a:t>
            </a:r>
            <a:endParaRPr lang="en-US" altLang="ja-JP" sz="1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2" name="角丸四角形 81"/>
          <p:cNvSpPr/>
          <p:nvPr/>
        </p:nvSpPr>
        <p:spPr>
          <a:xfrm>
            <a:off x="6416010" y="5821279"/>
            <a:ext cx="2424586" cy="9649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583" tIns="35290" rIns="70583" bIns="35290" numCol="2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ja-JP" sz="13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ja-JP" sz="1300" b="1" dirty="0" smtClean="0">
              <a:solidFill>
                <a:schemeClr val="tx1"/>
              </a:solidFill>
              <a:latin typeface="+mn-ea"/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奈良女子大学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>
                <a:solidFill>
                  <a:schemeClr val="tx1"/>
                </a:solidFill>
              </a:rPr>
              <a:t>奈良教育大学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endParaRPr lang="en-US" altLang="ja-JP" sz="1200" b="1" dirty="0" smtClean="0">
              <a:solidFill>
                <a:schemeClr val="tx1"/>
              </a:solidFill>
            </a:endParaRPr>
          </a:p>
          <a:p>
            <a:endParaRPr lang="en-US" altLang="ja-JP" sz="1200" b="1" dirty="0">
              <a:solidFill>
                <a:schemeClr val="tx1"/>
              </a:solidFill>
            </a:endParaRPr>
          </a:p>
          <a:p>
            <a:r>
              <a:rPr lang="ja-JP" altLang="en-US" sz="1200" b="1" dirty="0" smtClean="0">
                <a:solidFill>
                  <a:schemeClr val="tx1"/>
                </a:solidFill>
              </a:rPr>
              <a:t>畿</a:t>
            </a:r>
            <a:r>
              <a:rPr lang="ja-JP" altLang="en-US" sz="1200" b="1" dirty="0">
                <a:solidFill>
                  <a:schemeClr val="tx1"/>
                </a:solidFill>
              </a:rPr>
              <a:t>央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大学</a:t>
            </a:r>
            <a:endParaRPr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83" name="角丸四角形 82"/>
          <p:cNvSpPr/>
          <p:nvPr/>
        </p:nvSpPr>
        <p:spPr>
          <a:xfrm>
            <a:off x="1552842" y="5821279"/>
            <a:ext cx="1578998" cy="6320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583" tIns="35290" rIns="70583" bIns="35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400" b="1" dirty="0">
                <a:solidFill>
                  <a:srgbClr val="FF0000"/>
                </a:solidFill>
                <a:latin typeface="+mn-ea"/>
              </a:rPr>
              <a:t>〈</a:t>
            </a:r>
            <a:r>
              <a:rPr lang="ja-JP" altLang="en-US" sz="1400" b="1" dirty="0">
                <a:solidFill>
                  <a:srgbClr val="FF0000"/>
                </a:solidFill>
                <a:latin typeface="+mn-ea"/>
              </a:rPr>
              <a:t>徳島県</a:t>
            </a:r>
            <a:r>
              <a:rPr lang="en-US" altLang="ja-JP" sz="1400" b="1" dirty="0">
                <a:solidFill>
                  <a:srgbClr val="FF0000"/>
                </a:solidFill>
                <a:latin typeface="+mn-ea"/>
              </a:rPr>
              <a:t>〉6</a:t>
            </a:r>
            <a:r>
              <a:rPr lang="ja-JP" altLang="en-US" sz="1400" b="1" dirty="0" smtClean="0">
                <a:solidFill>
                  <a:srgbClr val="FF0000"/>
                </a:solidFill>
                <a:latin typeface="+mn-ea"/>
              </a:rPr>
              <a:t>種目</a:t>
            </a:r>
            <a:endParaRPr lang="en-US" altLang="ja-JP" sz="14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ja-JP" altLang="en-US" sz="1400" b="1" dirty="0">
                <a:solidFill>
                  <a:srgbClr val="FF0000"/>
                </a:solidFill>
                <a:latin typeface="+mn-ea"/>
              </a:rPr>
              <a:t>募集中</a:t>
            </a:r>
            <a:endParaRPr lang="en-US" altLang="ja-JP" sz="1400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72009" y="3050355"/>
            <a:ext cx="3121794" cy="2682901"/>
            <a:chOff x="72009" y="2618307"/>
            <a:chExt cx="3121794" cy="2682901"/>
          </a:xfrm>
        </p:grpSpPr>
        <p:sp>
          <p:nvSpPr>
            <p:cNvPr id="63" name="テキスト ボックス 62"/>
            <p:cNvSpPr txBox="1"/>
            <p:nvPr/>
          </p:nvSpPr>
          <p:spPr>
            <a:xfrm>
              <a:off x="244590" y="2824925"/>
              <a:ext cx="2195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  <a:latin typeface="+mn-ea"/>
                </a:rPr>
                <a:t>〈</a:t>
              </a:r>
              <a:r>
                <a:rPr lang="ja-JP" altLang="en-US" sz="1400" b="1" dirty="0">
                  <a:solidFill>
                    <a:srgbClr val="FF0000"/>
                  </a:solidFill>
                  <a:latin typeface="+mn-ea"/>
                </a:rPr>
                <a:t>兵庫県</a:t>
              </a:r>
              <a:r>
                <a:rPr lang="en-US" altLang="ja-JP" sz="1400" b="1" dirty="0">
                  <a:solidFill>
                    <a:srgbClr val="FF0000"/>
                  </a:solidFill>
                  <a:latin typeface="+mn-ea"/>
                </a:rPr>
                <a:t>〉13</a:t>
              </a:r>
              <a:r>
                <a:rPr lang="ja-JP" altLang="en-US" sz="1400" b="1" dirty="0" smtClean="0">
                  <a:solidFill>
                    <a:srgbClr val="FF0000"/>
                  </a:solidFill>
                  <a:latin typeface="+mn-ea"/>
                </a:rPr>
                <a:t>種目</a:t>
              </a:r>
              <a:endParaRPr lang="en-US" altLang="ja-JP" sz="1400" b="1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70" name="角丸四角形 69"/>
            <p:cNvSpPr/>
            <p:nvPr/>
          </p:nvSpPr>
          <p:spPr>
            <a:xfrm>
              <a:off x="72009" y="2618307"/>
              <a:ext cx="3121794" cy="2682901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0583" tIns="35290" rIns="70583" bIns="35290" numCol="2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altLang="ja-JP" sz="1200" b="1" dirty="0" smtClean="0">
                <a:solidFill>
                  <a:schemeClr val="tx1"/>
                </a:solidFill>
                <a:latin typeface="+mn-ea"/>
              </a:endParaRPr>
            </a:p>
            <a:p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神戸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兵庫県立大学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関西学院大学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神戸学院大学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流通科学大学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神戸国際大学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関西国際大学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武庫川女子大学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芦屋大学</a:t>
              </a:r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endParaRPr lang="en-US" altLang="ja-JP" sz="1200" b="1" dirty="0">
                <a:solidFill>
                  <a:schemeClr val="tx1"/>
                </a:solidFill>
              </a:endParaRPr>
            </a:p>
            <a:p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兵庫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甲南大学</a:t>
              </a:r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甲南女子大学</a:t>
              </a:r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神戸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女子大学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神戸女学院大学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園田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学園女子大学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神戸夙川学院大学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宝塚医療大学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湊川短期</a:t>
              </a:r>
              <a:r>
                <a:rPr lang="ja-JP" altLang="en-US" sz="1200" b="1" dirty="0" smtClean="0">
                  <a:solidFill>
                    <a:schemeClr val="tx1"/>
                  </a:solidFill>
                </a:rPr>
                <a:t>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178363" y="4820758"/>
              <a:ext cx="21952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b="1" dirty="0"/>
                <a:t>神戸松陰女子学院</a:t>
              </a:r>
              <a:r>
                <a:rPr lang="ja-JP" altLang="en-US" sz="1200" b="1" dirty="0" smtClean="0"/>
                <a:t>大学</a:t>
              </a:r>
              <a:endParaRPr lang="en-US" altLang="ja-JP" sz="1200" b="1" dirty="0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6444208" y="5929535"/>
            <a:ext cx="1773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+mn-ea"/>
              </a:rPr>
              <a:t>〈</a:t>
            </a:r>
            <a:r>
              <a:rPr lang="ja-JP" altLang="en-US" sz="1400" b="1" dirty="0">
                <a:solidFill>
                  <a:srgbClr val="FF0000"/>
                </a:solidFill>
                <a:latin typeface="+mn-ea"/>
              </a:rPr>
              <a:t>奈良県</a:t>
            </a:r>
            <a:r>
              <a:rPr lang="en-US" altLang="ja-JP" sz="1400" b="1" dirty="0">
                <a:solidFill>
                  <a:srgbClr val="FF0000"/>
                </a:solidFill>
                <a:latin typeface="+mn-ea"/>
              </a:rPr>
              <a:t>〉2</a:t>
            </a:r>
            <a:r>
              <a:rPr lang="ja-JP" altLang="en-US" sz="1400" b="1" dirty="0">
                <a:solidFill>
                  <a:srgbClr val="FF0000"/>
                </a:solidFill>
                <a:latin typeface="+mn-ea"/>
              </a:rPr>
              <a:t>種目</a:t>
            </a:r>
            <a:endParaRPr lang="en-US" altLang="ja-JP" sz="1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6" name="タイトル 1"/>
          <p:cNvSpPr txBox="1">
            <a:spLocks/>
          </p:cNvSpPr>
          <p:nvPr/>
        </p:nvSpPr>
        <p:spPr>
          <a:xfrm>
            <a:off x="472082" y="19776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学生ルポライターチームの活動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～大会前：ボランティアリクルート～</a:t>
            </a:r>
            <a:endParaRPr lang="ja-JP" altLang="en-US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3347777" y="2060848"/>
            <a:ext cx="5576000" cy="759744"/>
            <a:chOff x="3347777" y="1916832"/>
            <a:chExt cx="5576000" cy="759744"/>
          </a:xfrm>
        </p:grpSpPr>
        <p:sp>
          <p:nvSpPr>
            <p:cNvPr id="72" name="角丸四角形 71"/>
            <p:cNvSpPr/>
            <p:nvPr/>
          </p:nvSpPr>
          <p:spPr>
            <a:xfrm>
              <a:off x="3347777" y="1916832"/>
              <a:ext cx="5576000" cy="7597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0583" tIns="35290" rIns="70583" bIns="35290" numCol="4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altLang="ja-JP" sz="1200" b="1" dirty="0" smtClean="0">
                <a:solidFill>
                  <a:schemeClr val="tx1"/>
                </a:solidFill>
                <a:latin typeface="+mn-ea"/>
              </a:endParaRPr>
            </a:p>
            <a:p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京都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工芸繊維大学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同志社大学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立命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館大学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龍谷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京都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産業</a:t>
              </a:r>
              <a:r>
                <a:rPr lang="ja-JP" altLang="en-US" sz="1200" b="1" dirty="0" smtClean="0">
                  <a:solidFill>
                    <a:schemeClr val="tx1"/>
                  </a:solidFill>
                </a:rPr>
                <a:t>大学</a:t>
              </a:r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佛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教大学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京都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女子大学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endParaRPr lang="en-US" altLang="ja-JP" sz="1200" b="1" dirty="0" smtClean="0">
                <a:solidFill>
                  <a:schemeClr val="tx1"/>
                </a:solidFill>
              </a:endParaRPr>
            </a:p>
            <a:p>
              <a:r>
                <a:rPr lang="ja-JP" altLang="en-US" sz="1200" b="1" dirty="0" smtClean="0">
                  <a:solidFill>
                    <a:schemeClr val="tx1"/>
                  </a:solidFill>
                </a:rPr>
                <a:t>同志社</a:t>
              </a:r>
              <a:r>
                <a:rPr lang="ja-JP" altLang="en-US" sz="1200" b="1" dirty="0">
                  <a:solidFill>
                    <a:schemeClr val="tx1"/>
                  </a:solidFill>
                </a:rPr>
                <a:t>女子大学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京都薬科大学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r>
                <a:rPr lang="ja-JP" altLang="en-US" sz="1200" b="1" dirty="0">
                  <a:solidFill>
                    <a:schemeClr val="tx1"/>
                  </a:solidFill>
                </a:rPr>
                <a:t>平安女学院</a:t>
              </a:r>
              <a:r>
                <a:rPr lang="ja-JP" altLang="en-US" sz="1200" b="1" dirty="0" smtClean="0">
                  <a:solidFill>
                    <a:schemeClr val="tx1"/>
                  </a:solidFill>
                </a:rPr>
                <a:t>大学</a:t>
              </a:r>
              <a:endParaRPr lang="en-US" altLang="ja-JP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426561" y="1979057"/>
              <a:ext cx="1629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  <a:latin typeface="+mn-ea"/>
                </a:rPr>
                <a:t>〈</a:t>
              </a:r>
              <a:r>
                <a:rPr lang="ja-JP" altLang="en-US" sz="1400" b="1" dirty="0">
                  <a:solidFill>
                    <a:srgbClr val="FF0000"/>
                  </a:solidFill>
                  <a:latin typeface="+mn-ea"/>
                </a:rPr>
                <a:t>京都府</a:t>
              </a:r>
              <a:r>
                <a:rPr lang="en-US" altLang="ja-JP" sz="1400" b="1" dirty="0">
                  <a:solidFill>
                    <a:srgbClr val="FF0000"/>
                  </a:solidFill>
                  <a:latin typeface="+mn-ea"/>
                </a:rPr>
                <a:t>〉10</a:t>
              </a:r>
              <a:r>
                <a:rPr lang="ja-JP" altLang="en-US" sz="1400" b="1" dirty="0" smtClean="0">
                  <a:solidFill>
                    <a:srgbClr val="FF0000"/>
                  </a:solidFill>
                  <a:latin typeface="+mn-ea"/>
                </a:rPr>
                <a:t>種目</a:t>
              </a:r>
              <a:endParaRPr kumimoji="1" lang="ja-JP" altLang="en-US" sz="1400" dirty="0"/>
            </a:p>
          </p:txBody>
        </p:sp>
      </p:grpSp>
      <p:sp>
        <p:nvSpPr>
          <p:cNvPr id="89" name="正方形/長方形 88"/>
          <p:cNvSpPr/>
          <p:nvPr/>
        </p:nvSpPr>
        <p:spPr>
          <a:xfrm>
            <a:off x="414258" y="1394773"/>
            <a:ext cx="8008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【</a:t>
            </a:r>
            <a:r>
              <a:rPr lang="ja-JP" altLang="en-US" sz="2800" dirty="0" smtClean="0">
                <a:solidFill>
                  <a:srgbClr val="FF0000"/>
                </a:solidFill>
              </a:rPr>
              <a:t>目的①</a:t>
            </a:r>
            <a:r>
              <a:rPr lang="en-US" altLang="ja-JP" sz="2800" dirty="0" smtClean="0">
                <a:solidFill>
                  <a:srgbClr val="FF0000"/>
                </a:solidFill>
              </a:rPr>
              <a:t>】</a:t>
            </a:r>
            <a:r>
              <a:rPr lang="ja-JP" altLang="en-US" sz="2800" dirty="0" smtClean="0">
                <a:solidFill>
                  <a:srgbClr val="FF0000"/>
                </a:solidFill>
              </a:rPr>
              <a:t>大会</a:t>
            </a:r>
            <a:r>
              <a:rPr lang="ja-JP" altLang="en-US" sz="2800" dirty="0">
                <a:solidFill>
                  <a:srgbClr val="FF0000"/>
                </a:solidFill>
              </a:rPr>
              <a:t>本番の取材活動に向けて</a:t>
            </a:r>
            <a:r>
              <a:rPr lang="ja-JP" altLang="en-US" sz="2800" dirty="0" smtClean="0">
                <a:solidFill>
                  <a:srgbClr val="FF0000"/>
                </a:solidFill>
              </a:rPr>
              <a:t>の組織</a:t>
            </a:r>
            <a:r>
              <a:rPr lang="ja-JP" altLang="en-US" sz="2800" dirty="0">
                <a:solidFill>
                  <a:srgbClr val="FF0000"/>
                </a:solidFill>
              </a:rPr>
              <a:t>拡大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  <p:cxnSp>
        <p:nvCxnSpPr>
          <p:cNvPr id="90" name="直線コネクタ 89"/>
          <p:cNvCxnSpPr/>
          <p:nvPr/>
        </p:nvCxnSpPr>
        <p:spPr>
          <a:xfrm>
            <a:off x="499043" y="1268760"/>
            <a:ext cx="81756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23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51520" y="1402052"/>
            <a:ext cx="5040560" cy="53393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72082" y="53752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学生ルポライターチームの活動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～大会前：ボランティアリクルート～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5574" y="4304129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マスターズ甲子園</a:t>
            </a:r>
            <a:r>
              <a:rPr kumimoji="1" lang="en-US" altLang="ja-JP" sz="1200" dirty="0" smtClean="0"/>
              <a:t>2014</a:t>
            </a:r>
            <a:r>
              <a:rPr kumimoji="1" lang="ja-JP" altLang="en-US" sz="1200" dirty="0" smtClean="0"/>
              <a:t>　ガイドブック裏表紙</a:t>
            </a:r>
            <a:endParaRPr kumimoji="1" lang="ja-JP" altLang="en-US" sz="1200" dirty="0"/>
          </a:p>
        </p:txBody>
      </p:sp>
      <p:sp>
        <p:nvSpPr>
          <p:cNvPr id="25" name="正方形/長方形 24"/>
          <p:cNvSpPr/>
          <p:nvPr/>
        </p:nvSpPr>
        <p:spPr>
          <a:xfrm>
            <a:off x="5724128" y="1402052"/>
            <a:ext cx="3240360" cy="53393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6" name="グラフ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106276"/>
              </p:ext>
            </p:extLst>
          </p:nvPr>
        </p:nvGraphicFramePr>
        <p:xfrm>
          <a:off x="5839358" y="1910899"/>
          <a:ext cx="30099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円/楕円 28"/>
          <p:cNvSpPr/>
          <p:nvPr/>
        </p:nvSpPr>
        <p:spPr>
          <a:xfrm>
            <a:off x="1654532" y="1153858"/>
            <a:ext cx="2018512" cy="474942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活動実績</a:t>
            </a:r>
            <a:endParaRPr kumimoji="1" lang="ja-JP" altLang="en-US" sz="2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95574" y="1700808"/>
            <a:ext cx="2520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/>
              <a:t>マスターズ</a:t>
            </a:r>
            <a:r>
              <a:rPr lang="ja-JP" altLang="en-US" sz="1200" dirty="0" smtClean="0"/>
              <a:t>甲子園公式ホームページ</a:t>
            </a:r>
            <a:endParaRPr kumimoji="1" lang="ja-JP" altLang="en-US" sz="1200" dirty="0"/>
          </a:p>
        </p:txBody>
      </p:sp>
      <p:sp>
        <p:nvSpPr>
          <p:cNvPr id="33" name="円/楕円 32"/>
          <p:cNvSpPr/>
          <p:nvPr/>
        </p:nvSpPr>
        <p:spPr>
          <a:xfrm>
            <a:off x="6335052" y="1153858"/>
            <a:ext cx="2018512" cy="474942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調査経過</a:t>
            </a:r>
            <a:endParaRPr kumimoji="1" lang="ja-JP" altLang="en-US" sz="2400" dirty="0"/>
          </a:p>
        </p:txBody>
      </p:sp>
      <p:cxnSp>
        <p:nvCxnSpPr>
          <p:cNvPr id="34" name="直線コネクタ 33"/>
          <p:cNvCxnSpPr/>
          <p:nvPr/>
        </p:nvCxnSpPr>
        <p:spPr>
          <a:xfrm>
            <a:off x="499043" y="1124744"/>
            <a:ext cx="81756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右矢印 3"/>
          <p:cNvSpPr/>
          <p:nvPr/>
        </p:nvSpPr>
        <p:spPr>
          <a:xfrm>
            <a:off x="4932040" y="3541969"/>
            <a:ext cx="1224136" cy="122413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156176" y="3275423"/>
            <a:ext cx="96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19</a:t>
            </a:r>
            <a:r>
              <a:rPr kumimoji="1" lang="ja-JP" altLang="en-US" dirty="0" smtClean="0"/>
              <a:t>％（</a:t>
            </a:r>
            <a:r>
              <a:rPr kumimoji="1" lang="en-US" altLang="ja-JP" dirty="0" smtClean="0"/>
              <a:t>16</a:t>
            </a:r>
            <a:r>
              <a:rPr kumimoji="1" lang="ja-JP" altLang="en-US" dirty="0" smtClean="0"/>
              <a:t>人）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744619" y="4766105"/>
            <a:ext cx="96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81</a:t>
            </a:r>
            <a:r>
              <a:rPr kumimoji="1" lang="ja-JP" altLang="en-US" dirty="0" smtClean="0">
                <a:solidFill>
                  <a:srgbClr val="FF0000"/>
                </a:solidFill>
              </a:rPr>
              <a:t>％（</a:t>
            </a:r>
            <a:r>
              <a:rPr lang="en-US" altLang="ja-JP" dirty="0" smtClean="0">
                <a:solidFill>
                  <a:srgbClr val="FF0000"/>
                </a:solidFill>
              </a:rPr>
              <a:t>68</a:t>
            </a:r>
            <a:r>
              <a:rPr kumimoji="1" lang="ja-JP" altLang="en-US" dirty="0" smtClean="0">
                <a:solidFill>
                  <a:srgbClr val="FF0000"/>
                </a:solidFill>
              </a:rPr>
              <a:t>人）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42" name="グループ化 41"/>
          <p:cNvGrpSpPr/>
          <p:nvPr/>
        </p:nvGrpSpPr>
        <p:grpSpPr>
          <a:xfrm>
            <a:off x="446265" y="4595330"/>
            <a:ext cx="3296924" cy="2074029"/>
            <a:chOff x="446265" y="4123624"/>
            <a:chExt cx="3296924" cy="2545736"/>
          </a:xfrm>
        </p:grpSpPr>
        <p:pic>
          <p:nvPicPr>
            <p:cNvPr id="35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8" t="18722" r="64643" b="12007"/>
            <a:stretch/>
          </p:blipFill>
          <p:spPr bwMode="auto">
            <a:xfrm>
              <a:off x="446265" y="4123624"/>
              <a:ext cx="1626776" cy="254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6" t="18657" r="64477" b="12222"/>
            <a:stretch/>
          </p:blipFill>
          <p:spPr bwMode="auto">
            <a:xfrm>
              <a:off x="2108326" y="4123624"/>
              <a:ext cx="1634863" cy="254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テキスト ボックス 36"/>
          <p:cNvSpPr txBox="1"/>
          <p:nvPr/>
        </p:nvSpPr>
        <p:spPr>
          <a:xfrm>
            <a:off x="3760117" y="6074132"/>
            <a:ext cx="153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WMG2021</a:t>
            </a:r>
            <a:r>
              <a:rPr kumimoji="1" lang="ja-JP" altLang="en-US" sz="1400" b="1" dirty="0" smtClean="0">
                <a:solidFill>
                  <a:srgbClr val="FF0000"/>
                </a:solidFill>
              </a:rPr>
              <a:t>関西の</a:t>
            </a:r>
            <a:endParaRPr kumimoji="1" lang="en-US" altLang="ja-JP" sz="1400" b="1" dirty="0" smtClean="0">
              <a:solidFill>
                <a:srgbClr val="FF0000"/>
              </a:solidFill>
            </a:endParaRPr>
          </a:p>
          <a:p>
            <a:r>
              <a:rPr kumimoji="1" lang="ja-JP" altLang="en-US" sz="1400" b="1" dirty="0" smtClean="0">
                <a:solidFill>
                  <a:srgbClr val="FF0000"/>
                </a:solidFill>
              </a:rPr>
              <a:t>広告を掲載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3" name="カギ線コネクタ 22"/>
          <p:cNvCxnSpPr>
            <a:stCxn id="37" idx="0"/>
          </p:cNvCxnSpPr>
          <p:nvPr/>
        </p:nvCxnSpPr>
        <p:spPr>
          <a:xfrm rot="16200000" flipV="1">
            <a:off x="3868944" y="5416976"/>
            <a:ext cx="556900" cy="757411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5819075" y="6464369"/>
            <a:ext cx="31454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1200" dirty="0"/>
              <a:t>マスターズスポーツ振興支援室調べ（</a:t>
            </a:r>
            <a:r>
              <a:rPr lang="en-US" altLang="ja-JP" sz="1200" dirty="0" smtClean="0"/>
              <a:t>2016</a:t>
            </a:r>
            <a:r>
              <a:rPr lang="ja-JP" altLang="en-US" sz="1200" dirty="0" smtClean="0"/>
              <a:t>～）</a:t>
            </a:r>
            <a:endParaRPr lang="ja-JP" altLang="en-US" sz="12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868144" y="3010163"/>
            <a:ext cx="2966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 smtClean="0"/>
              <a:t>対象者：マスターズ甲子園ボランティア参加者</a:t>
            </a:r>
            <a:endParaRPr kumimoji="1" lang="ja-JP" altLang="en-US" sz="11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73044" y="1722753"/>
            <a:ext cx="145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>
                <a:solidFill>
                  <a:srgbClr val="FF0000"/>
                </a:solidFill>
              </a:rPr>
              <a:t>バナーの掲載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1078377" y="1988067"/>
            <a:ext cx="3422759" cy="2377037"/>
            <a:chOff x="1078377" y="1988067"/>
            <a:chExt cx="3422759" cy="2377037"/>
          </a:xfrm>
        </p:grpSpPr>
        <p:pic>
          <p:nvPicPr>
            <p:cNvPr id="52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48"/>
            <a:stretch/>
          </p:blipFill>
          <p:spPr bwMode="auto">
            <a:xfrm>
              <a:off x="1078377" y="1988067"/>
              <a:ext cx="3277599" cy="237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9" t="34423" r="82346" b="26285"/>
            <a:stretch/>
          </p:blipFill>
          <p:spPr bwMode="auto">
            <a:xfrm>
              <a:off x="1112697" y="2395808"/>
              <a:ext cx="3249455" cy="17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円/楕円 2"/>
            <p:cNvSpPr/>
            <p:nvPr/>
          </p:nvSpPr>
          <p:spPr>
            <a:xfrm>
              <a:off x="2844952" y="4071710"/>
              <a:ext cx="1656184" cy="2880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矢印コネクタ 13"/>
            <p:cNvCxnSpPr>
              <a:stCxn id="6" idx="2"/>
              <a:endCxn id="3" idx="0"/>
            </p:cNvCxnSpPr>
            <p:nvPr/>
          </p:nvCxnSpPr>
          <p:spPr>
            <a:xfrm flipH="1">
              <a:off x="3673044" y="2061307"/>
              <a:ext cx="727521" cy="20104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21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Graphic spid="26" grpId="0">
        <p:bldAsOne/>
      </p:bldGraphic>
      <p:bldP spid="33" grpId="0" animBg="1"/>
      <p:bldP spid="4" grpId="0" animBg="1"/>
      <p:bldP spid="24" grpId="0"/>
      <p:bldP spid="38" grpId="0"/>
      <p:bldP spid="44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14258" y="1394773"/>
            <a:ext cx="8262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【</a:t>
            </a:r>
            <a:r>
              <a:rPr lang="ja-JP" altLang="en-US" sz="2800" dirty="0" smtClean="0">
                <a:solidFill>
                  <a:srgbClr val="FF0000"/>
                </a:solidFill>
              </a:rPr>
              <a:t>目的②</a:t>
            </a:r>
            <a:r>
              <a:rPr lang="en-US" altLang="ja-JP" sz="2800" dirty="0" smtClean="0">
                <a:solidFill>
                  <a:srgbClr val="FF0000"/>
                </a:solidFill>
              </a:rPr>
              <a:t>】</a:t>
            </a:r>
            <a:r>
              <a:rPr lang="ja-JP" altLang="en-US" sz="2800" dirty="0" smtClean="0">
                <a:solidFill>
                  <a:srgbClr val="FF0000"/>
                </a:solidFill>
              </a:rPr>
              <a:t>大会</a:t>
            </a:r>
            <a:r>
              <a:rPr lang="ja-JP" altLang="en-US" sz="2800" dirty="0">
                <a:solidFill>
                  <a:srgbClr val="FF0000"/>
                </a:solidFill>
              </a:rPr>
              <a:t>本番の取材活動に向けての</a:t>
            </a:r>
            <a:r>
              <a:rPr lang="ja-JP" altLang="en-US" sz="2800" dirty="0" smtClean="0">
                <a:solidFill>
                  <a:srgbClr val="FF0000"/>
                </a:solidFill>
              </a:rPr>
              <a:t>リハーサル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472082" y="26064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学生ルポライターチームの活動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～大会前：ボランティアトレーニング～</a:t>
            </a:r>
            <a:endParaRPr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2760996" y="1988840"/>
            <a:ext cx="4187268" cy="4104456"/>
            <a:chOff x="2472964" y="2060848"/>
            <a:chExt cx="4069933" cy="3896049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2472964" y="2060848"/>
              <a:ext cx="4069933" cy="3620499"/>
              <a:chOff x="213319" y="1240401"/>
              <a:chExt cx="4069933" cy="3620499"/>
            </a:xfrm>
          </p:grpSpPr>
          <p:pic>
            <p:nvPicPr>
              <p:cNvPr id="23" name="図 22" descr="スクリーンショット 2016-12-08 21.35.58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819"/>
              <a:stretch/>
            </p:blipFill>
            <p:spPr>
              <a:xfrm>
                <a:off x="213319" y="1240401"/>
                <a:ext cx="4069933" cy="362049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24" name="テキスト ボックス 23"/>
              <p:cNvSpPr txBox="1"/>
              <p:nvPr/>
            </p:nvSpPr>
            <p:spPr>
              <a:xfrm>
                <a:off x="287572" y="1951488"/>
                <a:ext cx="3939475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 smtClean="0"/>
                  <a:t>昨日、マスターズスポーツ</a:t>
                </a:r>
                <a:r>
                  <a:rPr lang="ja-JP" altLang="en-US" sz="1000" dirty="0"/>
                  <a:t>水泳</a:t>
                </a:r>
                <a:r>
                  <a:rPr lang="ja-JP" altLang="en-US" sz="1000" dirty="0" smtClean="0"/>
                  <a:t>競技大会で見事優勝された、佐藤さんです。彼女は、関西</a:t>
                </a:r>
                <a:r>
                  <a:rPr lang="en-US" altLang="ja-JP" sz="1000" dirty="0" smtClean="0"/>
                  <a:t>WMG</a:t>
                </a:r>
                <a:r>
                  <a:rPr lang="ja-JP" altLang="en-US" sz="1000" dirty="0" err="1" smtClean="0"/>
                  <a:t>にも</a:t>
                </a:r>
                <a:r>
                  <a:rPr lang="ja-JP" altLang="en-US" sz="1000" dirty="0" smtClean="0"/>
                  <a:t>出場する予定で活躍が期待されます。</a:t>
                </a:r>
                <a:endParaRPr lang="en-US" altLang="ja-JP" sz="1000" dirty="0" smtClean="0"/>
              </a:p>
              <a:p>
                <a:r>
                  <a:rPr lang="ja-JP" altLang="en-US" sz="1000" dirty="0" smtClean="0">
                    <a:hlinkClick r:id="rId4"/>
                  </a:rPr>
                  <a:t>もっと見る</a:t>
                </a:r>
                <a:endParaRPr lang="en-US" altLang="ja-JP" sz="1000" dirty="0" smtClean="0"/>
              </a:p>
              <a:p>
                <a:endParaRPr lang="en-US" altLang="ja-JP" sz="1000" dirty="0" smtClean="0"/>
              </a:p>
            </p:txBody>
          </p:sp>
        </p:grpSp>
        <p:sp>
          <p:nvSpPr>
            <p:cNvPr id="2" name="正方形/長方形 1"/>
            <p:cNvSpPr/>
            <p:nvPr/>
          </p:nvSpPr>
          <p:spPr>
            <a:xfrm>
              <a:off x="2547217" y="3356992"/>
              <a:ext cx="3995680" cy="23418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" t="5414" r="-679" b="43717"/>
            <a:stretch/>
          </p:blipFill>
          <p:spPr>
            <a:xfrm>
              <a:off x="2788929" y="3356992"/>
              <a:ext cx="3393799" cy="259990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sp>
        <p:nvSpPr>
          <p:cNvPr id="19" name="四角形吹き出し 18"/>
          <p:cNvSpPr/>
          <p:nvPr/>
        </p:nvSpPr>
        <p:spPr>
          <a:xfrm>
            <a:off x="6732240" y="2269254"/>
            <a:ext cx="2326006" cy="2808312"/>
          </a:xfrm>
          <a:prstGeom prst="wedgeRectCallout">
            <a:avLst>
              <a:gd name="adj1" fmla="val -66833"/>
              <a:gd name="adj2" fmla="val 4846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u="sng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u="sng" dirty="0" smtClean="0">
                <a:solidFill>
                  <a:schemeClr val="tx1"/>
                </a:solidFill>
              </a:rPr>
              <a:t>発信内容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ja-JP" altLang="en-US" dirty="0" smtClean="0">
                <a:solidFill>
                  <a:schemeClr val="tx1"/>
                </a:solidFill>
              </a:rPr>
              <a:t>マスターズスポーツのやりがい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altLang="ja-JP" dirty="0" smtClean="0">
              <a:solidFill>
                <a:schemeClr val="tx1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ja-JP" altLang="en-US" dirty="0" smtClean="0">
                <a:solidFill>
                  <a:schemeClr val="tx1"/>
                </a:solidFill>
              </a:rPr>
              <a:t>時間の作り方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altLang="ja-JP" dirty="0" smtClean="0">
              <a:solidFill>
                <a:schemeClr val="tx1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ja-JP" altLang="en-US" dirty="0" smtClean="0">
                <a:solidFill>
                  <a:srgbClr val="FF0000"/>
                </a:solidFill>
              </a:rPr>
              <a:t>過去の経歴</a:t>
            </a:r>
            <a:endParaRPr lang="en-US" altLang="ja-JP" dirty="0">
              <a:solidFill>
                <a:srgbClr val="FF000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ja-JP" altLang="en-US" dirty="0" smtClean="0">
                <a:solidFill>
                  <a:srgbClr val="FF0000"/>
                </a:solidFill>
              </a:rPr>
              <a:t>現在の活動</a:t>
            </a:r>
            <a:endParaRPr lang="en-US" altLang="ja-JP" dirty="0">
              <a:solidFill>
                <a:srgbClr val="FF000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ja-JP" altLang="en-US" dirty="0" smtClean="0">
                <a:solidFill>
                  <a:srgbClr val="FF0000"/>
                </a:solidFill>
              </a:rPr>
              <a:t>未来の目標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7" name="四角形吹き出し 16"/>
          <p:cNvSpPr/>
          <p:nvPr/>
        </p:nvSpPr>
        <p:spPr>
          <a:xfrm>
            <a:off x="47426" y="2269255"/>
            <a:ext cx="2796382" cy="4072003"/>
          </a:xfrm>
          <a:prstGeom prst="wedgeRectCallout">
            <a:avLst>
              <a:gd name="adj1" fmla="val 60741"/>
              <a:gd name="adj2" fmla="val 36485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u="sng" dirty="0" smtClean="0">
                <a:solidFill>
                  <a:schemeClr val="tx1"/>
                </a:solidFill>
              </a:rPr>
              <a:t>取材対象者</a:t>
            </a:r>
            <a:endParaRPr kumimoji="1" lang="en-US" altLang="ja-JP" b="1" u="sng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マスターズスポーツ</a:t>
            </a:r>
            <a:r>
              <a:rPr lang="ja-JP" altLang="en-US" dirty="0" smtClean="0">
                <a:solidFill>
                  <a:srgbClr val="FF0000"/>
                </a:solidFill>
              </a:rPr>
              <a:t>実施者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ja-JP" altLang="en-US" sz="1400" dirty="0">
                <a:solidFill>
                  <a:schemeClr val="tx1"/>
                </a:solidFill>
              </a:rPr>
              <a:t>募集開始</a:t>
            </a:r>
            <a:r>
              <a:rPr lang="ja-JP" altLang="en-US" sz="1400" dirty="0" smtClean="0">
                <a:solidFill>
                  <a:schemeClr val="tx1"/>
                </a:solidFill>
              </a:rPr>
              <a:t>以降：</a:t>
            </a:r>
            <a:endParaRPr lang="en-US" altLang="ja-JP" sz="1400" dirty="0" smtClean="0">
              <a:solidFill>
                <a:schemeClr val="tx1"/>
              </a:solidFill>
            </a:endParaRPr>
          </a:p>
          <a:p>
            <a:r>
              <a:rPr lang="ja-JP" alt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lang="en-US" altLang="ja-JP" sz="1400" dirty="0" smtClean="0">
                <a:solidFill>
                  <a:schemeClr val="tx1"/>
                </a:solidFill>
              </a:rPr>
              <a:t>2021</a:t>
            </a:r>
            <a:r>
              <a:rPr lang="ja-JP" altLang="en-US" sz="1400" dirty="0">
                <a:solidFill>
                  <a:schemeClr val="tx1"/>
                </a:solidFill>
              </a:rPr>
              <a:t>関西</a:t>
            </a:r>
            <a:r>
              <a:rPr lang="ja-JP" altLang="en-US" sz="1400" dirty="0" smtClean="0">
                <a:solidFill>
                  <a:schemeClr val="tx1"/>
                </a:solidFill>
              </a:rPr>
              <a:t>に参加</a:t>
            </a:r>
            <a:r>
              <a:rPr lang="ja-JP" altLang="en-US" sz="1400" dirty="0">
                <a:solidFill>
                  <a:schemeClr val="tx1"/>
                </a:solidFill>
              </a:rPr>
              <a:t>する</a:t>
            </a:r>
            <a:r>
              <a:rPr lang="ja-JP" altLang="en-US" sz="1400" dirty="0" smtClean="0">
                <a:solidFill>
                  <a:schemeClr val="tx1"/>
                </a:solidFill>
              </a:rPr>
              <a:t>選手）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u="sng" dirty="0" smtClean="0">
                <a:solidFill>
                  <a:schemeClr val="tx1"/>
                </a:solidFill>
              </a:rPr>
              <a:t>国内</a:t>
            </a:r>
            <a:endParaRPr lang="en-US" altLang="ja-JP" u="sng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>
                <a:solidFill>
                  <a:schemeClr val="tx1"/>
                </a:solidFill>
              </a:rPr>
              <a:t>関西マスターズ</a:t>
            </a:r>
            <a:r>
              <a:rPr lang="en-US" altLang="ja-JP" dirty="0" smtClean="0">
                <a:solidFill>
                  <a:schemeClr val="tx1"/>
                </a:solidFill>
              </a:rPr>
              <a:t/>
            </a:r>
            <a:br>
              <a:rPr lang="en-US" altLang="ja-JP" dirty="0" smtClean="0">
                <a:solidFill>
                  <a:schemeClr val="tx1"/>
                </a:solidFill>
              </a:rPr>
            </a:br>
            <a:r>
              <a:rPr lang="ja-JP" altLang="en-US" dirty="0" smtClean="0">
                <a:solidFill>
                  <a:schemeClr val="tx1"/>
                </a:solidFill>
              </a:rPr>
              <a:t>スポーツフェスティバル参加者を</a:t>
            </a:r>
            <a:r>
              <a:rPr lang="ja-JP" altLang="en-US" dirty="0">
                <a:solidFill>
                  <a:schemeClr val="tx1"/>
                </a:solidFill>
              </a:rPr>
              <a:t>中心に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u="sng" dirty="0" smtClean="0">
                <a:solidFill>
                  <a:schemeClr val="tx1"/>
                </a:solidFill>
              </a:rPr>
              <a:t>国外</a:t>
            </a:r>
            <a:endParaRPr lang="en-US" altLang="ja-JP" u="sng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>
                <a:solidFill>
                  <a:schemeClr val="tx1"/>
                </a:solidFill>
              </a:rPr>
              <a:t>アジア・パシフィック・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　マスターズ・ゲームズ　　　　　　　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　参加者</a:t>
            </a:r>
            <a:endParaRPr lang="en-US" altLang="ja-JP" dirty="0">
              <a:solidFill>
                <a:schemeClr val="tx1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499043" y="1340768"/>
            <a:ext cx="81756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488343" y="6341258"/>
            <a:ext cx="3562711" cy="400110"/>
          </a:xfrm>
          <a:prstGeom prst="wedgeRectCallout">
            <a:avLst>
              <a:gd name="adj1" fmla="val -35930"/>
              <a:gd name="adj2" fmla="val -144742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プロモーション活動の一環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7961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線コネクタ 19"/>
          <p:cNvCxnSpPr/>
          <p:nvPr/>
        </p:nvCxnSpPr>
        <p:spPr>
          <a:xfrm>
            <a:off x="510636" y="908720"/>
            <a:ext cx="81756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タイトル 1"/>
          <p:cNvSpPr txBox="1">
            <a:spLocks/>
          </p:cNvSpPr>
          <p:nvPr/>
        </p:nvSpPr>
        <p:spPr>
          <a:xfrm>
            <a:off x="483675" y="19776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1934179" y="1794105"/>
            <a:ext cx="6142005" cy="4739352"/>
            <a:chOff x="3491880" y="1826930"/>
            <a:chExt cx="6142005" cy="4739352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3508091" y="1826930"/>
              <a:ext cx="6125794" cy="4739352"/>
              <a:chOff x="-31163" y="2351773"/>
              <a:chExt cx="5768530" cy="4339069"/>
            </a:xfrm>
          </p:grpSpPr>
          <p:sp>
            <p:nvSpPr>
              <p:cNvPr id="1024" name="図形 1023"/>
              <p:cNvSpPr/>
              <p:nvPr/>
            </p:nvSpPr>
            <p:spPr>
              <a:xfrm rot="21305899">
                <a:off x="-31163" y="2443225"/>
                <a:ext cx="5397386" cy="4247617"/>
              </a:xfrm>
              <a:prstGeom prst="swooshArrow">
                <a:avLst>
                  <a:gd name="adj1" fmla="val 25000"/>
                  <a:gd name="adj2" fmla="val 25000"/>
                </a:avLst>
              </a:prstGeom>
              <a:solidFill>
                <a:schemeClr val="tx2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25" name="円/楕円 1024"/>
              <p:cNvSpPr/>
              <p:nvPr/>
            </p:nvSpPr>
            <p:spPr>
              <a:xfrm>
                <a:off x="2075713" y="2845714"/>
                <a:ext cx="1774997" cy="1745969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28" name="フリーフォーム 1027"/>
              <p:cNvSpPr/>
              <p:nvPr/>
            </p:nvSpPr>
            <p:spPr>
              <a:xfrm>
                <a:off x="2803659" y="2351773"/>
                <a:ext cx="2933708" cy="3382932"/>
              </a:xfrm>
              <a:custGeom>
                <a:avLst/>
                <a:gdLst>
                  <a:gd name="connsiteX0" fmla="*/ 488961 w 2933708"/>
                  <a:gd name="connsiteY0" fmla="*/ 0 h 3382932"/>
                  <a:gd name="connsiteX1" fmla="*/ 2933708 w 2933708"/>
                  <a:gd name="connsiteY1" fmla="*/ 0 h 3382932"/>
                  <a:gd name="connsiteX2" fmla="*/ 2933708 w 2933708"/>
                  <a:gd name="connsiteY2" fmla="*/ 0 h 3382932"/>
                  <a:gd name="connsiteX3" fmla="*/ 2933708 w 2933708"/>
                  <a:gd name="connsiteY3" fmla="*/ 2893971 h 3382932"/>
                  <a:gd name="connsiteX4" fmla="*/ 2444747 w 2933708"/>
                  <a:gd name="connsiteY4" fmla="*/ 3382932 h 3382932"/>
                  <a:gd name="connsiteX5" fmla="*/ 0 w 2933708"/>
                  <a:gd name="connsiteY5" fmla="*/ 3382932 h 3382932"/>
                  <a:gd name="connsiteX6" fmla="*/ 0 w 2933708"/>
                  <a:gd name="connsiteY6" fmla="*/ 3382932 h 3382932"/>
                  <a:gd name="connsiteX7" fmla="*/ 0 w 2933708"/>
                  <a:gd name="connsiteY7" fmla="*/ 488961 h 3382932"/>
                  <a:gd name="connsiteX8" fmla="*/ 488961 w 2933708"/>
                  <a:gd name="connsiteY8" fmla="*/ 0 h 3382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33708" h="3382932">
                    <a:moveTo>
                      <a:pt x="488961" y="0"/>
                    </a:moveTo>
                    <a:lnTo>
                      <a:pt x="2933708" y="0"/>
                    </a:lnTo>
                    <a:lnTo>
                      <a:pt x="2933708" y="0"/>
                    </a:lnTo>
                    <a:lnTo>
                      <a:pt x="2933708" y="2893971"/>
                    </a:lnTo>
                    <a:cubicBezTo>
                      <a:pt x="2933708" y="3164017"/>
                      <a:pt x="2714793" y="3382932"/>
                      <a:pt x="2444747" y="3382932"/>
                    </a:cubicBezTo>
                    <a:lnTo>
                      <a:pt x="0" y="3382932"/>
                    </a:lnTo>
                    <a:lnTo>
                      <a:pt x="0" y="3382932"/>
                    </a:lnTo>
                    <a:lnTo>
                      <a:pt x="0" y="488961"/>
                    </a:lnTo>
                    <a:cubicBezTo>
                      <a:pt x="0" y="218915"/>
                      <a:pt x="218915" y="0"/>
                      <a:pt x="488961" y="0"/>
                    </a:cubicBez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3212" tIns="143212" rIns="430797" bIns="143212" numCol="1" spcCol="1270" anchor="t" anchorCtr="0">
                <a:noAutofit/>
              </a:bodyPr>
              <a:lstStyle/>
              <a:p>
                <a:pPr lvl="0" algn="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kumimoji="1" lang="ja-JP" altLang="en-US" sz="6500" kern="1200"/>
              </a:p>
            </p:txBody>
          </p:sp>
        </p:grpSp>
        <p:sp>
          <p:nvSpPr>
            <p:cNvPr id="4" name="テキスト ボックス 3"/>
            <p:cNvSpPr txBox="1"/>
            <p:nvPr/>
          </p:nvSpPr>
          <p:spPr>
            <a:xfrm>
              <a:off x="3491880" y="6010166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2017</a:t>
              </a:r>
              <a:endParaRPr kumimoji="1" lang="ja-JP" alt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024305" y="2491608"/>
              <a:ext cx="13135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b="1" dirty="0" smtClean="0">
                  <a:solidFill>
                    <a:schemeClr val="bg1"/>
                  </a:solidFill>
                </a:rPr>
                <a:t>関西</a:t>
              </a:r>
              <a:endParaRPr kumimoji="1" lang="en-US" altLang="ja-JP" sz="32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ＷＭＧ</a:t>
              </a:r>
              <a:endParaRPr kumimoji="1" lang="en-US" altLang="ja-JP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kumimoji="1" lang="en-US" altLang="ja-JP" sz="3200" b="1" dirty="0" smtClean="0">
                  <a:solidFill>
                    <a:srgbClr val="FFC000"/>
                  </a:solidFill>
                </a:rPr>
                <a:t>2021</a:t>
              </a:r>
              <a:endParaRPr kumimoji="1" lang="ja-JP" altLang="en-US" sz="3200" b="1" dirty="0">
                <a:solidFill>
                  <a:srgbClr val="FFC000"/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3869433" y="5259692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2018</a:t>
              </a:r>
              <a:endParaRPr kumimoji="1" lang="ja-JP" alt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4445497" y="4540370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201</a:t>
              </a:r>
              <a:r>
                <a:rPr lang="en-US" altLang="ja-JP" sz="2800" b="1" dirty="0">
                  <a:solidFill>
                    <a:srgbClr val="FFC000"/>
                  </a:solidFill>
                </a:rPr>
                <a:t>9</a:t>
              </a:r>
              <a:endParaRPr kumimoji="1" lang="ja-JP" alt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5093569" y="3862335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2020</a:t>
              </a: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740352" y="2660744"/>
              <a:ext cx="1290437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2022…</a:t>
              </a:r>
            </a:p>
          </p:txBody>
        </p:sp>
      </p:grpSp>
      <p:sp>
        <p:nvSpPr>
          <p:cNvPr id="39" name="四角形吹き出し 38"/>
          <p:cNvSpPr/>
          <p:nvPr/>
        </p:nvSpPr>
        <p:spPr>
          <a:xfrm>
            <a:off x="2138476" y="1065111"/>
            <a:ext cx="3492151" cy="917962"/>
          </a:xfrm>
          <a:prstGeom prst="wedgeRectCallout">
            <a:avLst>
              <a:gd name="adj1" fmla="val 74067"/>
              <a:gd name="adj2" fmla="val 110008"/>
            </a:avLst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2000" dirty="0" smtClean="0">
                <a:solidFill>
                  <a:schemeClr val="tx1"/>
                </a:solidFill>
              </a:rPr>
              <a:t>【</a:t>
            </a:r>
            <a:r>
              <a:rPr lang="ja-JP" altLang="en-US" sz="2000" dirty="0">
                <a:solidFill>
                  <a:schemeClr val="tx1"/>
                </a:solidFill>
              </a:rPr>
              <a:t>大会後</a:t>
            </a:r>
            <a:r>
              <a:rPr lang="en-US" altLang="ja-JP" sz="2000" dirty="0" smtClean="0">
                <a:solidFill>
                  <a:schemeClr val="tx1"/>
                </a:solidFill>
              </a:rPr>
              <a:t>】</a:t>
            </a:r>
          </a:p>
        </p:txBody>
      </p:sp>
      <p:sp>
        <p:nvSpPr>
          <p:cNvPr id="1029" name="四角形吹き出し 1028"/>
          <p:cNvSpPr/>
          <p:nvPr/>
        </p:nvSpPr>
        <p:spPr>
          <a:xfrm>
            <a:off x="129248" y="2996952"/>
            <a:ext cx="3471552" cy="931326"/>
          </a:xfrm>
          <a:prstGeom prst="wedgeRectCallout">
            <a:avLst>
              <a:gd name="adj1" fmla="val 76563"/>
              <a:gd name="adj2" fmla="val 28002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</a:rPr>
              <a:t>【</a:t>
            </a:r>
            <a:r>
              <a:rPr lang="ja-JP" altLang="en-US" sz="2000" dirty="0">
                <a:solidFill>
                  <a:schemeClr val="tx1"/>
                </a:solidFill>
              </a:rPr>
              <a:t>大会中</a:t>
            </a:r>
            <a:r>
              <a:rPr lang="en-US" altLang="ja-JP" sz="2000" dirty="0" smtClean="0">
                <a:solidFill>
                  <a:schemeClr val="tx1"/>
                </a:solidFill>
              </a:rPr>
              <a:t>】</a:t>
            </a:r>
            <a:endParaRPr lang="en-US" altLang="ja-JP" sz="2000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0636" y="149731"/>
            <a:ext cx="8175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 smtClean="0"/>
              <a:t>プロジェクトの概要</a:t>
            </a:r>
            <a:endParaRPr kumimoji="1" lang="ja-JP" altLang="en-US" sz="4800" dirty="0"/>
          </a:p>
        </p:txBody>
      </p:sp>
      <p:sp>
        <p:nvSpPr>
          <p:cNvPr id="22" name="四角形吹き出し 21"/>
          <p:cNvSpPr/>
          <p:nvPr/>
        </p:nvSpPr>
        <p:spPr>
          <a:xfrm>
            <a:off x="3713000" y="5218103"/>
            <a:ext cx="4719360" cy="1035354"/>
          </a:xfrm>
          <a:prstGeom prst="wedgeRectCallout">
            <a:avLst>
              <a:gd name="adj1" fmla="val -73723"/>
              <a:gd name="adj2" fmla="val 28177"/>
            </a:avLst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2000" dirty="0" smtClean="0">
                <a:solidFill>
                  <a:schemeClr val="tx1"/>
                </a:solidFill>
              </a:rPr>
              <a:t>【</a:t>
            </a:r>
            <a:r>
              <a:rPr lang="ja-JP" altLang="en-US" sz="2000" dirty="0">
                <a:solidFill>
                  <a:schemeClr val="tx1"/>
                </a:solidFill>
              </a:rPr>
              <a:t>大会前</a:t>
            </a:r>
            <a:r>
              <a:rPr lang="en-US" altLang="ja-JP" sz="2000" dirty="0" smtClean="0">
                <a:solidFill>
                  <a:schemeClr val="tx1"/>
                </a:solidFill>
              </a:rPr>
              <a:t>】</a:t>
            </a:r>
          </a:p>
          <a:p>
            <a:pPr lvl="0" algn="ctr"/>
            <a:r>
              <a:rPr lang="ja-JP" altLang="en-US" sz="2000" dirty="0">
                <a:solidFill>
                  <a:schemeClr val="tx1"/>
                </a:solidFill>
              </a:rPr>
              <a:t>大会本番の取材活動に向けて</a:t>
            </a:r>
            <a:r>
              <a:rPr lang="ja-JP" altLang="en-US" sz="2000" dirty="0" smtClean="0">
                <a:solidFill>
                  <a:schemeClr val="tx1"/>
                </a:solidFill>
              </a:rPr>
              <a:t>の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pPr lvl="0" algn="ctr"/>
            <a:r>
              <a:rPr lang="ja-JP" altLang="en-US" sz="2000" dirty="0" smtClean="0">
                <a:solidFill>
                  <a:schemeClr val="tx1"/>
                </a:solidFill>
              </a:rPr>
              <a:t>組織拡大とリハーサル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519594" y="274638"/>
            <a:ext cx="8229600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学生ルポライターチームの活動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～</a:t>
            </a:r>
            <a:r>
              <a:rPr kumimoji="1" lang="ja-JP" altLang="en-US" dirty="0" smtClean="0"/>
              <a:t>大会中の対象者～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29709" y="1501829"/>
            <a:ext cx="6787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【</a:t>
            </a:r>
            <a:r>
              <a:rPr lang="ja-JP" altLang="en-US" sz="3200" dirty="0">
                <a:solidFill>
                  <a:srgbClr val="FF0000"/>
                </a:solidFill>
              </a:rPr>
              <a:t>目的</a:t>
            </a:r>
            <a:r>
              <a:rPr lang="en-US" altLang="ja-JP" sz="3200" dirty="0" smtClean="0">
                <a:solidFill>
                  <a:srgbClr val="FF0000"/>
                </a:solidFill>
              </a:rPr>
              <a:t>】</a:t>
            </a:r>
            <a:r>
              <a:rPr lang="ja-JP" altLang="en-US" sz="3200" dirty="0">
                <a:solidFill>
                  <a:srgbClr val="FF0000"/>
                </a:solidFill>
              </a:rPr>
              <a:t>　大会</a:t>
            </a:r>
            <a:r>
              <a:rPr lang="ja-JP" altLang="en-US" sz="3200" dirty="0" smtClean="0">
                <a:solidFill>
                  <a:srgbClr val="FF0000"/>
                </a:solidFill>
              </a:rPr>
              <a:t>に関わる人の声を</a:t>
            </a:r>
            <a:r>
              <a:rPr lang="ja-JP" altLang="en-US" sz="3200" dirty="0">
                <a:solidFill>
                  <a:srgbClr val="FF0000"/>
                </a:solidFill>
              </a:rPr>
              <a:t>伝える</a:t>
            </a:r>
            <a:endParaRPr lang="en-US" altLang="ja-JP" sz="3200" dirty="0">
              <a:solidFill>
                <a:srgbClr val="FF0000"/>
              </a:solidFill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2899648" y="2886685"/>
            <a:ext cx="3198944" cy="1599252"/>
          </a:xfrm>
          <a:prstGeom prst="roundRect">
            <a:avLst/>
          </a:prstGeom>
          <a:solidFill>
            <a:srgbClr val="FFC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u="sng" dirty="0" smtClean="0">
                <a:solidFill>
                  <a:schemeClr val="tx1"/>
                </a:solidFill>
              </a:rPr>
              <a:t>インタビュー内容</a:t>
            </a:r>
            <a:endParaRPr kumimoji="1" lang="en-US" altLang="ja-JP" sz="1600" b="1" u="sng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sz="1600" dirty="0" smtClean="0">
                <a:solidFill>
                  <a:schemeClr val="tx1"/>
                </a:solidFill>
              </a:rPr>
              <a:t>「あなたにとって○○（競技）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</a:rPr>
              <a:t>　　とは」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sz="1600" dirty="0" smtClean="0">
                <a:solidFill>
                  <a:schemeClr val="tx1"/>
                </a:solidFill>
              </a:rPr>
              <a:t>試合前</a:t>
            </a:r>
            <a:r>
              <a:rPr lang="ja-JP" altLang="en-US" sz="1600" dirty="0">
                <a:solidFill>
                  <a:schemeClr val="tx1"/>
                </a:solidFill>
              </a:rPr>
              <a:t>の</a:t>
            </a:r>
            <a:r>
              <a:rPr lang="ja-JP" altLang="en-US" sz="1600" dirty="0" smtClean="0">
                <a:solidFill>
                  <a:schemeClr val="tx1"/>
                </a:solidFill>
              </a:rPr>
              <a:t>高揚感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sz="1600" dirty="0">
                <a:solidFill>
                  <a:schemeClr val="tx1"/>
                </a:solidFill>
              </a:rPr>
              <a:t>試合後の</a:t>
            </a:r>
            <a:r>
              <a:rPr lang="ja-JP" altLang="en-US" sz="1600" dirty="0" smtClean="0">
                <a:solidFill>
                  <a:schemeClr val="tx1"/>
                </a:solidFill>
              </a:rPr>
              <a:t>満足感</a:t>
            </a:r>
            <a:endParaRPr lang="en-US" altLang="ja-JP" sz="1600" dirty="0" smtClean="0">
              <a:solidFill>
                <a:schemeClr val="tx1"/>
              </a:solidFill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>
            <a:off x="546555" y="1484784"/>
            <a:ext cx="81756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9"/>
          <a:stretch/>
        </p:blipFill>
        <p:spPr>
          <a:xfrm>
            <a:off x="2023339" y="5427678"/>
            <a:ext cx="2482512" cy="13574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3" r="48976"/>
          <a:stretch/>
        </p:blipFill>
        <p:spPr bwMode="auto">
          <a:xfrm>
            <a:off x="2025675" y="4666126"/>
            <a:ext cx="148096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テキスト ボックス 22"/>
          <p:cNvSpPr txBox="1">
            <a:spLocks noChangeArrowheads="1"/>
          </p:cNvSpPr>
          <p:nvPr/>
        </p:nvSpPr>
        <p:spPr bwMode="auto">
          <a:xfrm>
            <a:off x="3324830" y="4809633"/>
            <a:ext cx="118102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市町村チーム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同窓会チーム</a:t>
            </a:r>
            <a:endParaRPr lang="en-US" altLang="ja-JP" sz="1050" dirty="0">
              <a:solidFill>
                <a:prstClr val="black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多国籍チーム</a:t>
            </a:r>
            <a:endParaRPr lang="en-US" altLang="ja-JP" sz="1050" dirty="0">
              <a:solidFill>
                <a:prstClr val="black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663693" y="4655436"/>
            <a:ext cx="2531607" cy="2157940"/>
            <a:chOff x="4634394" y="4456958"/>
            <a:chExt cx="2531607" cy="215794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32" r="32371"/>
            <a:stretch/>
          </p:blipFill>
          <p:spPr bwMode="auto">
            <a:xfrm>
              <a:off x="4634394" y="4456958"/>
              <a:ext cx="1504950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84"/>
            <a:stretch/>
          </p:blipFill>
          <p:spPr>
            <a:xfrm>
              <a:off x="4751294" y="5229200"/>
              <a:ext cx="2414707" cy="138569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4" name="テキスト ボックス 22"/>
            <p:cNvSpPr txBox="1">
              <a:spLocks noChangeArrowheads="1"/>
            </p:cNvSpPr>
            <p:nvPr/>
          </p:nvSpPr>
          <p:spPr bwMode="auto">
            <a:xfrm>
              <a:off x="6016079" y="4598674"/>
              <a:ext cx="1149922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地域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クラブ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民間クラブ</a:t>
              </a:r>
              <a:endParaRPr lang="en-US" altLang="ja-JP" sz="1050" dirty="0" smtClean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職場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クラブ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7447657" y="4053889"/>
            <a:ext cx="1588839" cy="2759487"/>
            <a:chOff x="7377385" y="3981881"/>
            <a:chExt cx="1588839" cy="2759487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30" r="15883"/>
            <a:stretch/>
          </p:blipFill>
          <p:spPr bwMode="auto">
            <a:xfrm>
              <a:off x="7419775" y="3981881"/>
              <a:ext cx="1504058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18253" r="17736" b="12008"/>
            <a:stretch/>
          </p:blipFill>
          <p:spPr bwMode="auto">
            <a:xfrm>
              <a:off x="7377385" y="5227714"/>
              <a:ext cx="1588839" cy="1513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テキスト ボックス 22"/>
            <p:cNvSpPr txBox="1">
              <a:spLocks noChangeArrowheads="1"/>
            </p:cNvSpPr>
            <p:nvPr/>
          </p:nvSpPr>
          <p:spPr bwMode="auto">
            <a:xfrm>
              <a:off x="7477556" y="4677891"/>
              <a:ext cx="1388497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元プロ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選手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元オリンピアン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元パラリンピアン</a:t>
              </a:r>
              <a:endParaRPr lang="ja-JP" altLang="en-US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35496" y="2247940"/>
            <a:ext cx="3002111" cy="1613108"/>
            <a:chOff x="35496" y="2060848"/>
            <a:chExt cx="3002111" cy="1613108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876"/>
            <a:stretch/>
          </p:blipFill>
          <p:spPr bwMode="auto">
            <a:xfrm>
              <a:off x="1547664" y="2060848"/>
              <a:ext cx="1489943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04" b="15022"/>
            <a:stretch/>
          </p:blipFill>
          <p:spPr bwMode="auto">
            <a:xfrm>
              <a:off x="35496" y="2118428"/>
              <a:ext cx="1562212" cy="1555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テキスト ボックス 22"/>
            <p:cNvSpPr txBox="1">
              <a:spLocks noChangeArrowheads="1"/>
            </p:cNvSpPr>
            <p:nvPr/>
          </p:nvSpPr>
          <p:spPr bwMode="auto">
            <a:xfrm>
              <a:off x="1675153" y="2980412"/>
              <a:ext cx="1061468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　　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初心者</a:t>
              </a:r>
              <a:endParaRPr lang="ja-JP" altLang="en-US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　　 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継続者</a:t>
              </a:r>
              <a:endParaRPr lang="ja-JP" altLang="en-US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　　 </a:t>
              </a:r>
              <a:r>
                <a:rPr lang="ja-JP" altLang="en-US" sz="1050" dirty="0" err="1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障がい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者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107504" y="4053889"/>
            <a:ext cx="1586984" cy="2759487"/>
            <a:chOff x="179512" y="3981881"/>
            <a:chExt cx="1586984" cy="2759487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6" r="65688"/>
            <a:stretch/>
          </p:blipFill>
          <p:spPr bwMode="auto">
            <a:xfrm>
              <a:off x="199542" y="3981881"/>
              <a:ext cx="1546925" cy="895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3" t="7609" r="24846" b="12215"/>
            <a:stretch/>
          </p:blipFill>
          <p:spPr bwMode="auto">
            <a:xfrm>
              <a:off x="179512" y="5265415"/>
              <a:ext cx="1586984" cy="1475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テキスト ボックス 22"/>
            <p:cNvSpPr txBox="1">
              <a:spLocks noChangeArrowheads="1"/>
            </p:cNvSpPr>
            <p:nvPr/>
          </p:nvSpPr>
          <p:spPr bwMode="auto">
            <a:xfrm>
              <a:off x="292981" y="4724127"/>
              <a:ext cx="1360046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  親子チーム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カップル・ペア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三世代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999261" y="2204864"/>
            <a:ext cx="3081289" cy="1555244"/>
            <a:chOff x="5909030" y="2118712"/>
            <a:chExt cx="3081289" cy="1555244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41"/>
            <a:stretch/>
          </p:blipFill>
          <p:spPr bwMode="auto">
            <a:xfrm>
              <a:off x="5909030" y="2118712"/>
              <a:ext cx="1458119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43" t="12512" r="6627" b="36130"/>
            <a:stretch/>
          </p:blipFill>
          <p:spPr bwMode="auto">
            <a:xfrm>
              <a:off x="7334135" y="2161788"/>
              <a:ext cx="1656184" cy="151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テキスト ボックス 22"/>
            <p:cNvSpPr txBox="1">
              <a:spLocks noChangeArrowheads="1"/>
            </p:cNvSpPr>
            <p:nvPr/>
          </p:nvSpPr>
          <p:spPr bwMode="auto">
            <a:xfrm>
              <a:off x="6069985" y="2980411"/>
              <a:ext cx="1136211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  家族・友人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コーチ・指導者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     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役員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1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57197" y="16706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学生ルポライターチームの活動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～大会中の活動規模～</a:t>
            </a:r>
            <a:endParaRPr lang="en-US" altLang="ja-JP" dirty="0" smtClean="0"/>
          </a:p>
        </p:txBody>
      </p:sp>
      <p:sp>
        <p:nvSpPr>
          <p:cNvPr id="10" name="円/楕円 9"/>
          <p:cNvSpPr/>
          <p:nvPr/>
        </p:nvSpPr>
        <p:spPr>
          <a:xfrm>
            <a:off x="318353" y="2636911"/>
            <a:ext cx="8507288" cy="165051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tx1"/>
                </a:solidFill>
              </a:rPr>
              <a:t>目標取材人数　</a:t>
            </a:r>
            <a:r>
              <a:rPr lang="en-US" altLang="ja-JP" sz="6600" dirty="0">
                <a:solidFill>
                  <a:srgbClr val="FFC000"/>
                </a:solidFill>
              </a:rPr>
              <a:t>5</a:t>
            </a:r>
            <a:r>
              <a:rPr lang="en-US" altLang="ja-JP" sz="6600" dirty="0" smtClean="0">
                <a:solidFill>
                  <a:srgbClr val="FFC000"/>
                </a:solidFill>
              </a:rPr>
              <a:t>,000</a:t>
            </a:r>
            <a:r>
              <a:rPr lang="ja-JP" altLang="en-US" sz="6600" dirty="0" smtClean="0">
                <a:solidFill>
                  <a:srgbClr val="FFC000"/>
                </a:solidFill>
              </a:rPr>
              <a:t>人</a:t>
            </a:r>
            <a:endParaRPr lang="en-US" altLang="ja-JP" sz="6600" dirty="0" smtClean="0">
              <a:solidFill>
                <a:srgbClr val="FFC000"/>
              </a:solidFill>
            </a:endParaRPr>
          </a:p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</a:rPr>
              <a:t>参加選手全体（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5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万人）の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10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％</a:t>
            </a:r>
            <a:endParaRPr kumimoji="1" lang="en-US" altLang="ja-JP" sz="2400" dirty="0" smtClean="0">
              <a:solidFill>
                <a:schemeClr val="tx1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76965" y="1412776"/>
            <a:ext cx="7790065" cy="1899216"/>
            <a:chOff x="764359" y="1412776"/>
            <a:chExt cx="7790065" cy="189921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59" y="1412776"/>
              <a:ext cx="7608733" cy="755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テキスト ボックス 22"/>
            <p:cNvSpPr txBox="1">
              <a:spLocks noChangeArrowheads="1"/>
            </p:cNvSpPr>
            <p:nvPr/>
          </p:nvSpPr>
          <p:spPr bwMode="auto">
            <a:xfrm>
              <a:off x="2092473" y="2022482"/>
              <a:ext cx="1360046" cy="105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  親子チーム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カップル・ペア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三世代チーム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1" name="テキスト ボックス 22"/>
            <p:cNvSpPr txBox="1">
              <a:spLocks noChangeArrowheads="1"/>
            </p:cNvSpPr>
            <p:nvPr/>
          </p:nvSpPr>
          <p:spPr bwMode="auto">
            <a:xfrm>
              <a:off x="835384" y="2027075"/>
              <a:ext cx="1394780" cy="82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　　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初心者</a:t>
              </a:r>
              <a:endParaRPr lang="ja-JP" altLang="en-US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　　 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継続者</a:t>
              </a:r>
              <a:endParaRPr lang="ja-JP" altLang="en-US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　　 </a:t>
              </a:r>
              <a:r>
                <a:rPr lang="ja-JP" altLang="en-US" sz="1050" dirty="0" err="1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障がい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者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3" name="テキスト ボックス 22"/>
            <p:cNvSpPr txBox="1">
              <a:spLocks noChangeArrowheads="1"/>
            </p:cNvSpPr>
            <p:nvPr/>
          </p:nvSpPr>
          <p:spPr bwMode="auto">
            <a:xfrm>
              <a:off x="3544529" y="2027075"/>
              <a:ext cx="1181021" cy="82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市町村チーム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同窓会チーム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多国籍チーム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4" name="テキスト ボックス 22"/>
            <p:cNvSpPr txBox="1">
              <a:spLocks noChangeArrowheads="1"/>
            </p:cNvSpPr>
            <p:nvPr/>
          </p:nvSpPr>
          <p:spPr bwMode="auto">
            <a:xfrm>
              <a:off x="4725550" y="2027075"/>
              <a:ext cx="1149922" cy="82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　　地域クラブ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　　民間クラブ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　　職場クラブ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6" name="テキスト ボックス 22"/>
            <p:cNvSpPr txBox="1">
              <a:spLocks noChangeArrowheads="1"/>
            </p:cNvSpPr>
            <p:nvPr/>
          </p:nvSpPr>
          <p:spPr bwMode="auto">
            <a:xfrm>
              <a:off x="5893819" y="2022481"/>
              <a:ext cx="1388497" cy="1284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  元プロ選手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元オリンピアン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元パラリンピアン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8" name="テキスト ボックス 22"/>
            <p:cNvSpPr txBox="1">
              <a:spLocks noChangeArrowheads="1"/>
            </p:cNvSpPr>
            <p:nvPr/>
          </p:nvSpPr>
          <p:spPr bwMode="auto">
            <a:xfrm>
              <a:off x="7165927" y="2027075"/>
              <a:ext cx="1388497" cy="1284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  家族・友人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コーチ・指導者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      役員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289681" y="3849650"/>
            <a:ext cx="8564633" cy="2899269"/>
            <a:chOff x="286405" y="3849650"/>
            <a:chExt cx="8564633" cy="2899269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86405" y="4876942"/>
              <a:ext cx="8564633" cy="1871977"/>
              <a:chOff x="286405" y="4876942"/>
              <a:chExt cx="8564633" cy="1871977"/>
            </a:xfrm>
          </p:grpSpPr>
          <p:sp>
            <p:nvSpPr>
              <p:cNvPr id="37" name="テキスト ボックス 36"/>
              <p:cNvSpPr txBox="1"/>
              <p:nvPr/>
            </p:nvSpPr>
            <p:spPr>
              <a:xfrm>
                <a:off x="2080702" y="5733256"/>
                <a:ext cx="497604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4000" dirty="0" smtClean="0">
                    <a:solidFill>
                      <a:srgbClr val="FF0000"/>
                    </a:solidFill>
                  </a:rPr>
                  <a:t>約</a:t>
                </a:r>
                <a:r>
                  <a:rPr kumimoji="1" lang="en-US" altLang="ja-JP" sz="4000" dirty="0" smtClean="0">
                    <a:solidFill>
                      <a:srgbClr val="FF0000"/>
                    </a:solidFill>
                  </a:rPr>
                  <a:t>800</a:t>
                </a:r>
                <a:r>
                  <a:rPr kumimoji="1" lang="ja-JP" altLang="en-US" sz="4000" dirty="0" smtClean="0">
                    <a:solidFill>
                      <a:srgbClr val="FF0000"/>
                    </a:solidFill>
                  </a:rPr>
                  <a:t>人</a:t>
                </a:r>
                <a:r>
                  <a:rPr kumimoji="1" lang="ja-JP" altLang="en-US" sz="2800" dirty="0" smtClean="0"/>
                  <a:t>の学生ルポライター</a:t>
                </a:r>
                <a:endParaRPr kumimoji="1" lang="en-US" altLang="ja-JP" sz="2800" dirty="0" smtClean="0"/>
              </a:p>
              <a:p>
                <a:pPr algn="ctr"/>
                <a:r>
                  <a:rPr kumimoji="1" lang="en-US" altLang="ja-JP" sz="2000" dirty="0" smtClean="0"/>
                  <a:t>3</a:t>
                </a:r>
                <a:r>
                  <a:rPr kumimoji="1" lang="ja-JP" altLang="en-US" sz="2000" dirty="0" smtClean="0"/>
                  <a:t>人１チームで活動する</a:t>
                </a:r>
                <a:endParaRPr kumimoji="1" lang="ja-JP" altLang="en-US" sz="2000" dirty="0"/>
              </a:p>
            </p:txBody>
          </p:sp>
          <p:grpSp>
            <p:nvGrpSpPr>
              <p:cNvPr id="36" name="グループ化 35"/>
              <p:cNvGrpSpPr/>
              <p:nvPr/>
            </p:nvGrpSpPr>
            <p:grpSpPr>
              <a:xfrm>
                <a:off x="286405" y="4876942"/>
                <a:ext cx="8564633" cy="1072337"/>
                <a:chOff x="277089" y="3974125"/>
                <a:chExt cx="8564633" cy="1072337"/>
              </a:xfrm>
            </p:grpSpPr>
            <p:grpSp>
              <p:nvGrpSpPr>
                <p:cNvPr id="32" name="グループ化 31"/>
                <p:cNvGrpSpPr/>
                <p:nvPr/>
              </p:nvGrpSpPr>
              <p:grpSpPr>
                <a:xfrm>
                  <a:off x="5354772" y="3974125"/>
                  <a:ext cx="1519908" cy="136234"/>
                  <a:chOff x="5179288" y="4020305"/>
                  <a:chExt cx="1519908" cy="136234"/>
                </a:xfrm>
              </p:grpSpPr>
              <p:sp>
                <p:nvSpPr>
                  <p:cNvPr id="26" name="円/楕円 25"/>
                  <p:cNvSpPr/>
                  <p:nvPr/>
                </p:nvSpPr>
                <p:spPr>
                  <a:xfrm>
                    <a:off x="5179288" y="4022613"/>
                    <a:ext cx="102126" cy="133926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" name="円/楕円 26"/>
                  <p:cNvSpPr/>
                  <p:nvPr/>
                </p:nvSpPr>
                <p:spPr>
                  <a:xfrm>
                    <a:off x="5544124" y="4022613"/>
                    <a:ext cx="102126" cy="133926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" name="円/楕円 27"/>
                  <p:cNvSpPr/>
                  <p:nvPr/>
                </p:nvSpPr>
                <p:spPr>
                  <a:xfrm>
                    <a:off x="5895106" y="4022613"/>
                    <a:ext cx="102126" cy="133926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" name="円/楕円 28"/>
                  <p:cNvSpPr/>
                  <p:nvPr/>
                </p:nvSpPr>
                <p:spPr>
                  <a:xfrm>
                    <a:off x="6238455" y="4022613"/>
                    <a:ext cx="102126" cy="133926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" name="円/楕円 29"/>
                  <p:cNvSpPr/>
                  <p:nvPr/>
                </p:nvSpPr>
                <p:spPr>
                  <a:xfrm>
                    <a:off x="6597070" y="4020305"/>
                    <a:ext cx="102126" cy="133926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4" name="右中かっこ 33"/>
                <p:cNvSpPr/>
                <p:nvPr/>
              </p:nvSpPr>
              <p:spPr>
                <a:xfrm rot="5400000">
                  <a:off x="4199366" y="404106"/>
                  <a:ext cx="720079" cy="8564633"/>
                </a:xfrm>
                <a:prstGeom prst="rightBrace">
                  <a:avLst>
                    <a:gd name="adj1" fmla="val 31620"/>
                    <a:gd name="adj2" fmla="val 49551"/>
                  </a:avLst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14" name="右矢印 13"/>
            <p:cNvSpPr/>
            <p:nvPr/>
          </p:nvSpPr>
          <p:spPr>
            <a:xfrm rot="17476397">
              <a:off x="1347630" y="3899028"/>
              <a:ext cx="532952" cy="434196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右矢印 88"/>
            <p:cNvSpPr/>
            <p:nvPr/>
          </p:nvSpPr>
          <p:spPr>
            <a:xfrm rot="14900644">
              <a:off x="7404809" y="3925775"/>
              <a:ext cx="495328" cy="434196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右矢印 89"/>
            <p:cNvSpPr/>
            <p:nvPr/>
          </p:nvSpPr>
          <p:spPr>
            <a:xfrm rot="16200000">
              <a:off x="4175918" y="4041959"/>
              <a:ext cx="277428" cy="434196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右矢印 90"/>
            <p:cNvSpPr/>
            <p:nvPr/>
          </p:nvSpPr>
          <p:spPr>
            <a:xfrm rot="16631665">
              <a:off x="2656993" y="4041958"/>
              <a:ext cx="277428" cy="434196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3" name="グループ化 22"/>
            <p:cNvGrpSpPr/>
            <p:nvPr/>
          </p:nvGrpSpPr>
          <p:grpSpPr>
            <a:xfrm>
              <a:off x="496833" y="4457631"/>
              <a:ext cx="1440160" cy="1021889"/>
              <a:chOff x="-2406005" y="3601429"/>
              <a:chExt cx="1440160" cy="1021889"/>
            </a:xfrm>
          </p:grpSpPr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2314575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1895475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8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1476672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9" name="正方形/長方形 148"/>
              <p:cNvSpPr/>
              <p:nvPr/>
            </p:nvSpPr>
            <p:spPr>
              <a:xfrm>
                <a:off x="-2406005" y="3601429"/>
                <a:ext cx="1440160" cy="102188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0" name="グループ化 149"/>
            <p:cNvGrpSpPr/>
            <p:nvPr/>
          </p:nvGrpSpPr>
          <p:grpSpPr>
            <a:xfrm>
              <a:off x="2052416" y="4460484"/>
              <a:ext cx="1440160" cy="1021889"/>
              <a:chOff x="-2406005" y="3601429"/>
              <a:chExt cx="1440160" cy="1021889"/>
            </a:xfrm>
          </p:grpSpPr>
          <p:pic>
            <p:nvPicPr>
              <p:cNvPr id="151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2314575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2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1895475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1476672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" name="正方形/長方形 153"/>
              <p:cNvSpPr/>
              <p:nvPr/>
            </p:nvSpPr>
            <p:spPr>
              <a:xfrm>
                <a:off x="-2406005" y="3601429"/>
                <a:ext cx="1440160" cy="102188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5" name="グループ化 154"/>
            <p:cNvGrpSpPr/>
            <p:nvPr/>
          </p:nvGrpSpPr>
          <p:grpSpPr>
            <a:xfrm>
              <a:off x="7114264" y="4443212"/>
              <a:ext cx="1440160" cy="1021889"/>
              <a:chOff x="-2406005" y="3601429"/>
              <a:chExt cx="1440160" cy="1021889"/>
            </a:xfrm>
          </p:grpSpPr>
          <p:pic>
            <p:nvPicPr>
              <p:cNvPr id="156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2314575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7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1895475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8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1476672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9" name="正方形/長方形 158"/>
              <p:cNvSpPr/>
              <p:nvPr/>
            </p:nvSpPr>
            <p:spPr>
              <a:xfrm>
                <a:off x="-2406005" y="3601429"/>
                <a:ext cx="1440160" cy="102188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0" name="グループ化 159"/>
            <p:cNvGrpSpPr/>
            <p:nvPr/>
          </p:nvGrpSpPr>
          <p:grpSpPr>
            <a:xfrm>
              <a:off x="3602100" y="4460484"/>
              <a:ext cx="1440160" cy="1021889"/>
              <a:chOff x="-2406005" y="3601429"/>
              <a:chExt cx="1440160" cy="1021889"/>
            </a:xfrm>
          </p:grpSpPr>
          <p:pic>
            <p:nvPicPr>
              <p:cNvPr id="161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2314575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1895475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5" r="16165"/>
              <a:stretch/>
            </p:blipFill>
            <p:spPr bwMode="auto">
              <a:xfrm>
                <a:off x="-1476672" y="3675522"/>
                <a:ext cx="419100" cy="873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" name="正方形/長方形 163"/>
              <p:cNvSpPr/>
              <p:nvPr/>
            </p:nvSpPr>
            <p:spPr>
              <a:xfrm>
                <a:off x="-2406005" y="3601429"/>
                <a:ext cx="1440160" cy="102188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47" name="直線コネクタ 46"/>
          <p:cNvCxnSpPr/>
          <p:nvPr/>
        </p:nvCxnSpPr>
        <p:spPr>
          <a:xfrm>
            <a:off x="484158" y="1268760"/>
            <a:ext cx="81756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3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線コネクタ 19"/>
          <p:cNvCxnSpPr/>
          <p:nvPr/>
        </p:nvCxnSpPr>
        <p:spPr>
          <a:xfrm>
            <a:off x="510636" y="908720"/>
            <a:ext cx="81756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タイトル 1"/>
          <p:cNvSpPr txBox="1">
            <a:spLocks/>
          </p:cNvSpPr>
          <p:nvPr/>
        </p:nvSpPr>
        <p:spPr>
          <a:xfrm>
            <a:off x="483675" y="19776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1934179" y="1794105"/>
            <a:ext cx="6142005" cy="4739352"/>
            <a:chOff x="3491880" y="1826930"/>
            <a:chExt cx="6142005" cy="4739352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3508091" y="1826930"/>
              <a:ext cx="6125794" cy="4739352"/>
              <a:chOff x="-31163" y="2351773"/>
              <a:chExt cx="5768530" cy="4339069"/>
            </a:xfrm>
          </p:grpSpPr>
          <p:sp>
            <p:nvSpPr>
              <p:cNvPr id="1024" name="図形 1023"/>
              <p:cNvSpPr/>
              <p:nvPr/>
            </p:nvSpPr>
            <p:spPr>
              <a:xfrm rot="21305899">
                <a:off x="-31163" y="2443225"/>
                <a:ext cx="5397386" cy="4247617"/>
              </a:xfrm>
              <a:prstGeom prst="swooshArrow">
                <a:avLst>
                  <a:gd name="adj1" fmla="val 25000"/>
                  <a:gd name="adj2" fmla="val 25000"/>
                </a:avLst>
              </a:prstGeom>
              <a:solidFill>
                <a:schemeClr val="tx2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25" name="円/楕円 1024"/>
              <p:cNvSpPr/>
              <p:nvPr/>
            </p:nvSpPr>
            <p:spPr>
              <a:xfrm>
                <a:off x="2075713" y="2845714"/>
                <a:ext cx="1774997" cy="1745969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28" name="フリーフォーム 1027"/>
              <p:cNvSpPr/>
              <p:nvPr/>
            </p:nvSpPr>
            <p:spPr>
              <a:xfrm>
                <a:off x="2803659" y="2351773"/>
                <a:ext cx="2933708" cy="3382932"/>
              </a:xfrm>
              <a:custGeom>
                <a:avLst/>
                <a:gdLst>
                  <a:gd name="connsiteX0" fmla="*/ 488961 w 2933708"/>
                  <a:gd name="connsiteY0" fmla="*/ 0 h 3382932"/>
                  <a:gd name="connsiteX1" fmla="*/ 2933708 w 2933708"/>
                  <a:gd name="connsiteY1" fmla="*/ 0 h 3382932"/>
                  <a:gd name="connsiteX2" fmla="*/ 2933708 w 2933708"/>
                  <a:gd name="connsiteY2" fmla="*/ 0 h 3382932"/>
                  <a:gd name="connsiteX3" fmla="*/ 2933708 w 2933708"/>
                  <a:gd name="connsiteY3" fmla="*/ 2893971 h 3382932"/>
                  <a:gd name="connsiteX4" fmla="*/ 2444747 w 2933708"/>
                  <a:gd name="connsiteY4" fmla="*/ 3382932 h 3382932"/>
                  <a:gd name="connsiteX5" fmla="*/ 0 w 2933708"/>
                  <a:gd name="connsiteY5" fmla="*/ 3382932 h 3382932"/>
                  <a:gd name="connsiteX6" fmla="*/ 0 w 2933708"/>
                  <a:gd name="connsiteY6" fmla="*/ 3382932 h 3382932"/>
                  <a:gd name="connsiteX7" fmla="*/ 0 w 2933708"/>
                  <a:gd name="connsiteY7" fmla="*/ 488961 h 3382932"/>
                  <a:gd name="connsiteX8" fmla="*/ 488961 w 2933708"/>
                  <a:gd name="connsiteY8" fmla="*/ 0 h 3382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33708" h="3382932">
                    <a:moveTo>
                      <a:pt x="488961" y="0"/>
                    </a:moveTo>
                    <a:lnTo>
                      <a:pt x="2933708" y="0"/>
                    </a:lnTo>
                    <a:lnTo>
                      <a:pt x="2933708" y="0"/>
                    </a:lnTo>
                    <a:lnTo>
                      <a:pt x="2933708" y="2893971"/>
                    </a:lnTo>
                    <a:cubicBezTo>
                      <a:pt x="2933708" y="3164017"/>
                      <a:pt x="2714793" y="3382932"/>
                      <a:pt x="2444747" y="3382932"/>
                    </a:cubicBezTo>
                    <a:lnTo>
                      <a:pt x="0" y="3382932"/>
                    </a:lnTo>
                    <a:lnTo>
                      <a:pt x="0" y="3382932"/>
                    </a:lnTo>
                    <a:lnTo>
                      <a:pt x="0" y="488961"/>
                    </a:lnTo>
                    <a:cubicBezTo>
                      <a:pt x="0" y="218915"/>
                      <a:pt x="218915" y="0"/>
                      <a:pt x="488961" y="0"/>
                    </a:cubicBez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3212" tIns="143212" rIns="430797" bIns="143212" numCol="1" spcCol="1270" anchor="t" anchorCtr="0">
                <a:noAutofit/>
              </a:bodyPr>
              <a:lstStyle/>
              <a:p>
                <a:pPr lvl="0" algn="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kumimoji="1" lang="ja-JP" altLang="en-US" sz="6500" kern="1200"/>
              </a:p>
            </p:txBody>
          </p:sp>
        </p:grpSp>
        <p:sp>
          <p:nvSpPr>
            <p:cNvPr id="4" name="テキスト ボックス 3"/>
            <p:cNvSpPr txBox="1"/>
            <p:nvPr/>
          </p:nvSpPr>
          <p:spPr>
            <a:xfrm>
              <a:off x="3491880" y="6010166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2017</a:t>
              </a:r>
              <a:endParaRPr kumimoji="1" lang="ja-JP" alt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024305" y="2491608"/>
              <a:ext cx="13135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b="1" dirty="0" smtClean="0">
                  <a:solidFill>
                    <a:schemeClr val="bg1"/>
                  </a:solidFill>
                </a:rPr>
                <a:t>関西</a:t>
              </a:r>
              <a:endParaRPr kumimoji="1" lang="en-US" altLang="ja-JP" sz="32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ＷＭＧ</a:t>
              </a:r>
              <a:endParaRPr kumimoji="1" lang="en-US" altLang="ja-JP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kumimoji="1" lang="en-US" altLang="ja-JP" sz="3200" b="1" dirty="0" smtClean="0">
                  <a:solidFill>
                    <a:srgbClr val="FFC000"/>
                  </a:solidFill>
                </a:rPr>
                <a:t>2021</a:t>
              </a:r>
              <a:endParaRPr kumimoji="1" lang="ja-JP" altLang="en-US" sz="3200" b="1" dirty="0">
                <a:solidFill>
                  <a:srgbClr val="FFC000"/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3869433" y="5259692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2018</a:t>
              </a:r>
              <a:endParaRPr kumimoji="1" lang="ja-JP" alt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4445497" y="4540370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201</a:t>
              </a:r>
              <a:r>
                <a:rPr lang="en-US" altLang="ja-JP" sz="2800" b="1" dirty="0">
                  <a:solidFill>
                    <a:srgbClr val="FFC000"/>
                  </a:solidFill>
                </a:rPr>
                <a:t>9</a:t>
              </a:r>
              <a:endParaRPr kumimoji="1" lang="ja-JP" alt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5093569" y="3862335"/>
              <a:ext cx="990599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2020</a:t>
              </a: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740352" y="2660744"/>
              <a:ext cx="1290437" cy="552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C000"/>
                  </a:solidFill>
                </a:rPr>
                <a:t>2022…</a:t>
              </a:r>
            </a:p>
          </p:txBody>
        </p:sp>
      </p:grpSp>
      <p:sp>
        <p:nvSpPr>
          <p:cNvPr id="39" name="四角形吹き出し 38"/>
          <p:cNvSpPr/>
          <p:nvPr/>
        </p:nvSpPr>
        <p:spPr>
          <a:xfrm>
            <a:off x="2138476" y="1065111"/>
            <a:ext cx="3492151" cy="917962"/>
          </a:xfrm>
          <a:prstGeom prst="wedgeRectCallout">
            <a:avLst>
              <a:gd name="adj1" fmla="val 74067"/>
              <a:gd name="adj2" fmla="val 110008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2000" dirty="0" smtClean="0">
                <a:solidFill>
                  <a:schemeClr val="tx1"/>
                </a:solidFill>
              </a:rPr>
              <a:t>【</a:t>
            </a:r>
            <a:r>
              <a:rPr lang="ja-JP" altLang="en-US" sz="2000" dirty="0">
                <a:solidFill>
                  <a:schemeClr val="tx1"/>
                </a:solidFill>
              </a:rPr>
              <a:t>大会後</a:t>
            </a:r>
            <a:r>
              <a:rPr lang="en-US" altLang="ja-JP" sz="2000" dirty="0" smtClean="0">
                <a:solidFill>
                  <a:schemeClr val="tx1"/>
                </a:solidFill>
              </a:rPr>
              <a:t>】</a:t>
            </a:r>
          </a:p>
        </p:txBody>
      </p:sp>
      <p:sp>
        <p:nvSpPr>
          <p:cNvPr id="1029" name="四角形吹き出し 1028"/>
          <p:cNvSpPr/>
          <p:nvPr/>
        </p:nvSpPr>
        <p:spPr>
          <a:xfrm>
            <a:off x="129248" y="2996952"/>
            <a:ext cx="3471552" cy="931326"/>
          </a:xfrm>
          <a:prstGeom prst="wedgeRectCallout">
            <a:avLst>
              <a:gd name="adj1" fmla="val 76563"/>
              <a:gd name="adj2" fmla="val 28002"/>
            </a:avLst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</a:rPr>
              <a:t>【</a:t>
            </a:r>
            <a:r>
              <a:rPr lang="ja-JP" altLang="en-US" sz="2000" dirty="0">
                <a:solidFill>
                  <a:schemeClr val="tx1"/>
                </a:solidFill>
              </a:rPr>
              <a:t>大会中</a:t>
            </a:r>
            <a:r>
              <a:rPr lang="en-US" altLang="ja-JP" sz="2000" dirty="0" smtClean="0">
                <a:solidFill>
                  <a:schemeClr val="tx1"/>
                </a:solidFill>
              </a:rPr>
              <a:t>】</a:t>
            </a:r>
          </a:p>
          <a:p>
            <a:pPr algn="ctr"/>
            <a:r>
              <a:rPr lang="ja-JP" altLang="en-US" sz="2000" dirty="0">
                <a:solidFill>
                  <a:schemeClr val="tx1"/>
                </a:solidFill>
              </a:rPr>
              <a:t>大会に関わる人</a:t>
            </a:r>
            <a:r>
              <a:rPr lang="ja-JP" altLang="en-US" sz="2000" dirty="0" smtClean="0">
                <a:solidFill>
                  <a:schemeClr val="tx1"/>
                </a:solidFill>
              </a:rPr>
              <a:t>の声を伝える</a:t>
            </a:r>
            <a:endParaRPr lang="en-US" altLang="ja-JP" sz="2000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4161" y="149731"/>
            <a:ext cx="8175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 smtClean="0"/>
              <a:t>プロジェクトの概要</a:t>
            </a:r>
            <a:endParaRPr kumimoji="1" lang="ja-JP" altLang="en-US" sz="4800" dirty="0"/>
          </a:p>
        </p:txBody>
      </p:sp>
      <p:sp>
        <p:nvSpPr>
          <p:cNvPr id="19" name="四角形吹き出し 18"/>
          <p:cNvSpPr/>
          <p:nvPr/>
        </p:nvSpPr>
        <p:spPr>
          <a:xfrm>
            <a:off x="3713000" y="5218103"/>
            <a:ext cx="4719360" cy="1035354"/>
          </a:xfrm>
          <a:prstGeom prst="wedgeRectCallout">
            <a:avLst>
              <a:gd name="adj1" fmla="val -73723"/>
              <a:gd name="adj2" fmla="val 28177"/>
            </a:avLst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2000" dirty="0" smtClean="0">
                <a:solidFill>
                  <a:schemeClr val="tx1"/>
                </a:solidFill>
              </a:rPr>
              <a:t>【</a:t>
            </a:r>
            <a:r>
              <a:rPr lang="ja-JP" altLang="en-US" sz="2000" dirty="0">
                <a:solidFill>
                  <a:schemeClr val="tx1"/>
                </a:solidFill>
              </a:rPr>
              <a:t>大会前</a:t>
            </a:r>
            <a:r>
              <a:rPr lang="en-US" altLang="ja-JP" sz="2000" dirty="0" smtClean="0">
                <a:solidFill>
                  <a:schemeClr val="tx1"/>
                </a:solidFill>
              </a:rPr>
              <a:t>】</a:t>
            </a:r>
          </a:p>
          <a:p>
            <a:pPr lvl="0" algn="ctr"/>
            <a:r>
              <a:rPr lang="ja-JP" altLang="en-US" sz="2000" dirty="0">
                <a:solidFill>
                  <a:schemeClr val="tx1"/>
                </a:solidFill>
              </a:rPr>
              <a:t>大会本番の取材活動に向けて</a:t>
            </a:r>
            <a:r>
              <a:rPr lang="ja-JP" altLang="en-US" sz="2000" dirty="0" smtClean="0">
                <a:solidFill>
                  <a:schemeClr val="tx1"/>
                </a:solidFill>
              </a:rPr>
              <a:t>の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pPr lvl="0" algn="ctr"/>
            <a:r>
              <a:rPr lang="ja-JP" altLang="en-US" sz="2000" dirty="0" smtClean="0">
                <a:solidFill>
                  <a:schemeClr val="tx1"/>
                </a:solidFill>
              </a:rPr>
              <a:t>組織拡大とリハーサル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学生ルポライターチームの活動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～大会後～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8672" y="1491283"/>
            <a:ext cx="1973133" cy="432048"/>
          </a:xfrm>
        </p:spPr>
        <p:txBody>
          <a:bodyPr>
            <a:noAutofit/>
          </a:bodyPr>
          <a:lstStyle/>
          <a:p>
            <a:r>
              <a:rPr lang="ja-JP" altLang="en-US" u="sng" dirty="0" smtClean="0"/>
              <a:t>活動の継続</a:t>
            </a:r>
            <a:endParaRPr lang="en-US" altLang="ja-JP" u="sng" dirty="0" smtClean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18673" y="2573214"/>
            <a:ext cx="2181120" cy="639762"/>
          </a:xfrm>
        </p:spPr>
        <p:txBody>
          <a:bodyPr/>
          <a:lstStyle/>
          <a:p>
            <a:r>
              <a:rPr kumimoji="1" lang="ja-JP" altLang="en-US" u="sng" dirty="0" smtClean="0">
                <a:solidFill>
                  <a:srgbClr val="FF0000"/>
                </a:solidFill>
              </a:rPr>
              <a:t>未来への継承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491879" y="5856420"/>
            <a:ext cx="2533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u="sng" dirty="0" smtClean="0"/>
              <a:t>ボランティアとして</a:t>
            </a:r>
            <a:r>
              <a:rPr lang="ja-JP" altLang="en-US" sz="1600" b="1" dirty="0" smtClean="0"/>
              <a:t>参加</a:t>
            </a:r>
            <a:endParaRPr lang="ja-JP" altLang="en-US" sz="16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49253" y="5894324"/>
            <a:ext cx="2394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u="sng" dirty="0" smtClean="0"/>
              <a:t>選手として</a:t>
            </a:r>
            <a:r>
              <a:rPr lang="ja-JP" altLang="en-US" sz="1600" b="1" dirty="0" smtClean="0"/>
              <a:t>参加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58959" y="2843644"/>
            <a:ext cx="605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2025</a:t>
            </a:r>
            <a:r>
              <a:rPr kumimoji="1" lang="ja-JP" altLang="en-US" dirty="0" smtClean="0"/>
              <a:t>年以降の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kumimoji="1" lang="ja-JP" altLang="en-US" dirty="0" smtClean="0"/>
              <a:t>に情報やノウハウ、人的資源を残す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4869" y="6093296"/>
            <a:ext cx="7654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i="1" u="sng" dirty="0" smtClean="0">
                <a:solidFill>
                  <a:srgbClr val="FF0000"/>
                </a:solidFill>
              </a:rPr>
              <a:t>The Blooming of Sport fo</a:t>
            </a:r>
            <a:r>
              <a:rPr lang="en-US" altLang="ja-JP" sz="4000" i="1" u="sng" dirty="0" smtClean="0">
                <a:solidFill>
                  <a:srgbClr val="FF0000"/>
                </a:solidFill>
              </a:rPr>
              <a:t>r Life</a:t>
            </a:r>
            <a:endParaRPr kumimoji="1" lang="ja-JP" altLang="en-US" sz="4000" i="1" u="sng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463988" y="3248963"/>
            <a:ext cx="3060340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/>
              <a:t>“関西</a:t>
            </a:r>
            <a:r>
              <a:rPr lang="en-US" altLang="ja-JP" sz="1600" b="1" dirty="0"/>
              <a:t>2021</a:t>
            </a:r>
            <a:r>
              <a:rPr lang="ja-JP" altLang="en-US" sz="1600" b="1" dirty="0" smtClean="0"/>
              <a:t>ボランティア同窓会”の結成</a:t>
            </a:r>
            <a:endParaRPr lang="en-US" altLang="ja-JP" sz="1600" b="1" dirty="0"/>
          </a:p>
        </p:txBody>
      </p:sp>
      <p:cxnSp>
        <p:nvCxnSpPr>
          <p:cNvPr id="22" name="直線コネクタ 21"/>
          <p:cNvCxnSpPr/>
          <p:nvPr/>
        </p:nvCxnSpPr>
        <p:spPr>
          <a:xfrm>
            <a:off x="510635" y="1412776"/>
            <a:ext cx="81756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32" y="4237909"/>
            <a:ext cx="2572133" cy="16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18000" r="12900"/>
          <a:stretch/>
        </p:blipFill>
        <p:spPr bwMode="auto">
          <a:xfrm>
            <a:off x="3659311" y="4227091"/>
            <a:ext cx="2198805" cy="16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2758959" y="1556792"/>
            <a:ext cx="42318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WMG2021</a:t>
            </a:r>
            <a:r>
              <a:rPr lang="ja-JP" altLang="en-US" dirty="0" smtClean="0"/>
              <a:t>関西の出場選手を追いかける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475656" y="1995328"/>
            <a:ext cx="5544616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400" dirty="0" smtClean="0"/>
              <a:t>追跡取材により、大会効果を明確に</a:t>
            </a:r>
            <a:endParaRPr lang="en-US" altLang="ja-JP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400" dirty="0" smtClean="0"/>
              <a:t>関西各地、日本各地で開催されるマスターズスポーツイベントで取材</a:t>
            </a:r>
            <a:endParaRPr lang="en-US" altLang="ja-JP" sz="1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5297" y="3187407"/>
            <a:ext cx="2796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smtClean="0"/>
              <a:t>“</a:t>
            </a:r>
            <a:r>
              <a:rPr lang="en-US" altLang="ja-JP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Kansai2021 Legacy</a:t>
            </a:r>
          </a:p>
          <a:p>
            <a:pPr algn="ctr"/>
            <a:r>
              <a:rPr lang="en-US" altLang="ja-JP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Student </a:t>
            </a:r>
            <a:r>
              <a:rPr lang="en-US" altLang="ja-JP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ja-JP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olunteer </a:t>
            </a:r>
            <a:r>
              <a:rPr lang="en-US" altLang="ja-JP" sz="1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eport-</a:t>
            </a:r>
            <a:r>
              <a:rPr lang="en-US" altLang="ja-JP" sz="1200" b="1" dirty="0" smtClean="0"/>
              <a:t>”</a:t>
            </a:r>
          </a:p>
          <a:p>
            <a:pPr algn="ctr"/>
            <a:r>
              <a:rPr lang="ja-JP" altLang="en-US" sz="1200" b="1" dirty="0" smtClean="0">
                <a:latin typeface="+mj-ea"/>
                <a:ea typeface="+mj-ea"/>
              </a:rPr>
              <a:t>の作成</a:t>
            </a:r>
            <a:endParaRPr lang="en-US" altLang="ja-JP" sz="1200" b="1" dirty="0">
              <a:latin typeface="+mj-ea"/>
              <a:ea typeface="+mj-ea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46075"/>
            <a:ext cx="1725613" cy="124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テキスト ボックス 28"/>
          <p:cNvSpPr txBox="1"/>
          <p:nvPr/>
        </p:nvSpPr>
        <p:spPr>
          <a:xfrm>
            <a:off x="4828302" y="3933056"/>
            <a:ext cx="2394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WMG2025</a:t>
            </a:r>
            <a:r>
              <a:rPr lang="ja-JP" altLang="en-US" sz="1600" b="1" dirty="0" smtClean="0"/>
              <a:t>へ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1128178" y="3895653"/>
            <a:ext cx="1630781" cy="2303021"/>
            <a:chOff x="780979" y="3140968"/>
            <a:chExt cx="1630781" cy="2303021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979" y="3140968"/>
              <a:ext cx="1630781" cy="2303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1116525" y="3356992"/>
              <a:ext cx="1151219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Kansai2021 Legacy </a:t>
              </a:r>
            </a:p>
            <a:p>
              <a:pPr algn="ctr"/>
              <a:r>
                <a:rPr lang="en-US" altLang="ja-JP" sz="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Student </a:t>
              </a:r>
              <a:r>
                <a:rPr lang="en-US" altLang="ja-JP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ja-JP" sz="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olunteer Report-</a:t>
              </a:r>
              <a:endParaRPr lang="en-US" altLang="ja-JP" sz="500" b="1" dirty="0">
                <a:latin typeface="+mj-ea"/>
                <a:ea typeface="+mj-ea"/>
              </a:endParaRPr>
            </a:p>
          </p:txBody>
        </p:sp>
      </p:grpSp>
      <p:sp>
        <p:nvSpPr>
          <p:cNvPr id="11" name="下矢印 10"/>
          <p:cNvSpPr/>
          <p:nvPr/>
        </p:nvSpPr>
        <p:spPr>
          <a:xfrm>
            <a:off x="876518" y="1957684"/>
            <a:ext cx="503319" cy="776308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19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9" grpId="0"/>
      <p:bldP spid="20" grpId="0"/>
      <p:bldP spid="18" grpId="0"/>
      <p:bldP spid="21" grpId="0"/>
      <p:bldP spid="17" grpId="0" animBg="1"/>
      <p:bldP spid="14" grpId="0" animBg="1"/>
      <p:bldP spid="2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0" y="274638"/>
            <a:ext cx="9036496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ワールドマスターズゲームズ</a:t>
            </a:r>
            <a:r>
              <a:rPr lang="en-US" altLang="ja-JP" dirty="0" smtClean="0">
                <a:cs typeface="Arial" panose="020B0604020202020204" pitchFamily="34" charset="0"/>
              </a:rPr>
              <a:t>2021</a:t>
            </a:r>
            <a:r>
              <a:rPr lang="ja-JP" altLang="en-US" dirty="0" smtClean="0"/>
              <a:t>関西が目指している</a:t>
            </a:r>
            <a:r>
              <a:rPr lang="ja-JP" altLang="en-US" dirty="0"/>
              <a:t>もの（大会基本</a:t>
            </a:r>
            <a:r>
              <a:rPr lang="ja-JP" altLang="en-US" dirty="0" smtClean="0"/>
              <a:t>構想より）</a:t>
            </a:r>
            <a:endParaRPr lang="ja-JP" altLang="en-US" dirty="0"/>
          </a:p>
          <a:p>
            <a:endParaRPr lang="ja-JP" altLang="en-US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161921" y="1340768"/>
            <a:ext cx="88745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2408" r="5173" b="28302"/>
          <a:stretch/>
        </p:blipFill>
        <p:spPr bwMode="auto">
          <a:xfrm>
            <a:off x="2172937" y="1650571"/>
            <a:ext cx="4174082" cy="36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2957931" y="1650572"/>
            <a:ext cx="3180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rgbClr val="E60617"/>
                </a:solidFill>
              </a:rPr>
              <a:t>「個人」（個性が輝く）「晴」舞台</a:t>
            </a:r>
            <a:endParaRPr lang="en-US" altLang="ja-JP" dirty="0">
              <a:solidFill>
                <a:srgbClr val="E60617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812396" y="2393231"/>
            <a:ext cx="3515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831685"/>
                </a:solidFill>
              </a:rPr>
              <a:t>「未来」（将来に伝える）「夢」舞台</a:t>
            </a:r>
            <a:endParaRPr lang="en-US" altLang="ja-JP" dirty="0">
              <a:solidFill>
                <a:srgbClr val="831685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913" y="2393231"/>
            <a:ext cx="370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39806"/>
                </a:solidFill>
              </a:rPr>
              <a:t>「交流」（多様性が交わる）「表」舞台</a:t>
            </a:r>
            <a:endParaRPr kumimoji="1" lang="ja-JP" altLang="en-US" dirty="0">
              <a:solidFill>
                <a:srgbClr val="F39806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913" y="3625142"/>
            <a:ext cx="338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27AD3A"/>
                </a:solidFill>
              </a:rPr>
              <a:t>「文化」（関西を見せる）「華」舞台</a:t>
            </a:r>
            <a:endParaRPr kumimoji="1" lang="ja-JP" altLang="en-US" dirty="0">
              <a:solidFill>
                <a:srgbClr val="27AD3A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15447" y="3625142"/>
            <a:ext cx="438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00A0E9"/>
                </a:solidFill>
              </a:rPr>
              <a:t>「世界」（グローバルを体感する）「大」舞台</a:t>
            </a:r>
            <a:endParaRPr kumimoji="1" lang="ja-JP" altLang="en-US" dirty="0">
              <a:solidFill>
                <a:srgbClr val="00A0E9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60733" y="4782051"/>
            <a:ext cx="7622534" cy="2031325"/>
          </a:xfrm>
          <a:prstGeom prst="rect">
            <a:avLst/>
          </a:prstGeom>
          <a:solidFill>
            <a:schemeClr val="bg1">
              <a:lumMod val="85000"/>
              <a:alpha val="94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 smtClean="0"/>
              <a:t>参加者一人ひとりにスポットライトを当てる</a:t>
            </a:r>
            <a:endParaRPr lang="en-US" altLang="ja-JP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 smtClean="0"/>
              <a:t>若い</a:t>
            </a:r>
            <a:r>
              <a:rPr lang="ja-JP" altLang="en-US" sz="2800" dirty="0"/>
              <a:t>世代が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lang="ja-JP" altLang="en-US" sz="2800" dirty="0"/>
              <a:t>に関わる機会を</a:t>
            </a:r>
            <a:r>
              <a:rPr lang="ja-JP" altLang="en-US" sz="2800" dirty="0" smtClean="0"/>
              <a:t>増やす</a:t>
            </a:r>
            <a:endParaRPr lang="en-US" altLang="ja-JP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/>
              <a:t>「伝える</a:t>
            </a:r>
            <a:r>
              <a:rPr lang="ja-JP" altLang="en-US" sz="2800" dirty="0" smtClean="0"/>
              <a:t>」「支える」スポーツ</a:t>
            </a:r>
            <a:r>
              <a:rPr lang="ja-JP" altLang="en-US" sz="2800" dirty="0"/>
              <a:t>の発展に</a:t>
            </a:r>
            <a:r>
              <a:rPr lang="ja-JP" altLang="en-US" sz="2800" dirty="0" smtClean="0"/>
              <a:t>貢献する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25110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59259E-6 L -0.18299 -0.04005 C -0.16893 -0.04908 -0.14792 -0.05394 -0.12605 -0.05394 C -0.10105 -0.05394 -0.08108 -0.04908 -0.06702 -0.04005 L 4.44444E-6 2.59259E-6 " pathEditMode="relative" rAng="0" ptsTypes="FffFF">
                                      <p:cBhvr>
                                        <p:cTn id="19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4788024" y="1628127"/>
            <a:ext cx="4273029" cy="5229873"/>
            <a:chOff x="2879917" y="1676400"/>
            <a:chExt cx="3476687" cy="4508383"/>
          </a:xfrm>
        </p:grpSpPr>
        <p:pic>
          <p:nvPicPr>
            <p:cNvPr id="2057" name="Picture 9" descr="ニュージーランド　地図　オークランド に対する画像結果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917" y="1676400"/>
              <a:ext cx="3183887" cy="4508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http://laser.asn.au/wp-content/uploads/2016/06/World_Masters_Games_2017_log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056" y="3930590"/>
              <a:ext cx="2347548" cy="1917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円/楕円 10"/>
            <p:cNvSpPr/>
            <p:nvPr/>
          </p:nvSpPr>
          <p:spPr>
            <a:xfrm>
              <a:off x="4783457" y="4133850"/>
              <a:ext cx="70484" cy="190500"/>
            </a:xfrm>
            <a:prstGeom prst="ellipse">
              <a:avLst/>
            </a:prstGeom>
            <a:solidFill>
              <a:srgbClr val="E2007D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タイトル 1"/>
          <p:cNvSpPr txBox="1">
            <a:spLocks/>
          </p:cNvSpPr>
          <p:nvPr/>
        </p:nvSpPr>
        <p:spPr>
          <a:xfrm>
            <a:off x="2023449" y="5824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423334" y="1273620"/>
            <a:ext cx="817567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 txBox="1">
            <a:spLocks/>
          </p:cNvSpPr>
          <p:nvPr/>
        </p:nvSpPr>
        <p:spPr>
          <a:xfrm>
            <a:off x="107504" y="0"/>
            <a:ext cx="8807339" cy="6446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/>
              <a:t>ワールドマスターズゲームズ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4000" dirty="0" smtClean="0"/>
              <a:t>オークランド</a:t>
            </a:r>
            <a:r>
              <a:rPr lang="ja-JP" altLang="en-US" sz="4000" dirty="0"/>
              <a:t>大会での取材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396552" y="4221088"/>
            <a:ext cx="7013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マスターズスポーツを愛する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大学</a:t>
            </a:r>
            <a:r>
              <a:rPr lang="ja-JP" altLang="en-US" sz="2400" dirty="0">
                <a:solidFill>
                  <a:srgbClr val="FF0000"/>
                </a:solidFill>
              </a:rPr>
              <a:t>の現役生・卒業生ボランティアが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オークランド大会に取材に行きます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8725" y="5529426"/>
            <a:ext cx="8064896" cy="707886"/>
          </a:xfrm>
          <a:prstGeom prst="rect">
            <a:avLst/>
          </a:prstGeom>
          <a:solidFill>
            <a:srgbClr val="FFC000">
              <a:alpha val="91000"/>
            </a:srgb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/>
              <a:t>ご清聴ありがとうございました</a:t>
            </a:r>
            <a:endParaRPr kumimoji="1" lang="ja-JP" altLang="en-US" sz="4000" dirty="0"/>
          </a:p>
        </p:txBody>
      </p:sp>
      <p:pic>
        <p:nvPicPr>
          <p:cNvPr id="10242" name="Picture 2" descr="\\GOLSH02\share02\丹波　写真\写真５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2" r="3999" b="27060"/>
          <a:stretch/>
        </p:blipFill>
        <p:spPr bwMode="auto">
          <a:xfrm>
            <a:off x="107504" y="1749431"/>
            <a:ext cx="6592523" cy="23276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491164" y="5386701"/>
            <a:ext cx="8161673" cy="1335360"/>
            <a:chOff x="569176" y="5386701"/>
            <a:chExt cx="8161673" cy="1335360"/>
          </a:xfrm>
        </p:grpSpPr>
        <p:sp>
          <p:nvSpPr>
            <p:cNvPr id="38" name="正方形/長方形 37"/>
            <p:cNvSpPr/>
            <p:nvPr/>
          </p:nvSpPr>
          <p:spPr>
            <a:xfrm>
              <a:off x="569176" y="5386701"/>
              <a:ext cx="8161673" cy="133536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637298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350" dirty="0">
                  <a:solidFill>
                    <a:srgbClr val="FFFFFF"/>
                  </a:solidFill>
                  <a:latin typeface="HGPｺﾞｼｯｸE" pitchFamily="50" charset="-128"/>
                  <a:ea typeface="HGPｺﾞｼｯｸE" pitchFamily="50" charset="-128"/>
                </a:rPr>
                <a:t>個　人</a:t>
              </a:r>
              <a:endParaRPr lang="ja-JP" altLang="en-US" sz="900" dirty="0">
                <a:solidFill>
                  <a:srgbClr val="FFFFFF"/>
                </a:solidFill>
                <a:latin typeface="HGPｺﾞｼｯｸE" pitchFamily="50" charset="-128"/>
                <a:ea typeface="HGPｺﾞｼｯｸE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1980525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1350" dirty="0">
                  <a:solidFill>
                    <a:prstClr val="white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家　族</a:t>
              </a: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3323752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1350" dirty="0" smtClean="0">
                  <a:solidFill>
                    <a:prstClr val="white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  <a:endParaRPr lang="ja-JP" altLang="en-US" sz="135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4666979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1350" dirty="0">
                  <a:solidFill>
                    <a:prstClr val="white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クラブ組織</a:t>
              </a:r>
              <a:endParaRPr lang="en-US" altLang="ja-JP" sz="135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6013978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1200" dirty="0">
                  <a:solidFill>
                    <a:prstClr val="white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元プロ・エリート</a:t>
              </a:r>
              <a:endParaRPr lang="en-US" altLang="ja-JP" sz="1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4" name="テキスト ボックス 22"/>
            <p:cNvSpPr txBox="1">
              <a:spLocks noChangeArrowheads="1"/>
            </p:cNvSpPr>
            <p:nvPr/>
          </p:nvSpPr>
          <p:spPr bwMode="auto">
            <a:xfrm>
              <a:off x="2075512" y="6072971"/>
              <a:ext cx="1000533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親子チーム</a:t>
              </a:r>
              <a:endParaRPr lang="en-US" altLang="ja-JP" sz="1050" dirty="0" smtClean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カップル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・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ペア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三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世代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5" name="テキスト ボックス 22"/>
            <p:cNvSpPr txBox="1">
              <a:spLocks noChangeArrowheads="1"/>
            </p:cNvSpPr>
            <p:nvPr/>
          </p:nvSpPr>
          <p:spPr bwMode="auto">
            <a:xfrm>
              <a:off x="763836" y="6072971"/>
              <a:ext cx="937431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初心者</a:t>
              </a:r>
              <a:endParaRPr lang="en-US" altLang="ja-JP" sz="1050" dirty="0" smtClean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継続者</a:t>
              </a:r>
              <a:endParaRPr lang="en-US" altLang="ja-JP" sz="1050" dirty="0" smtClean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err="1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障がい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者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6" name="テキスト ボックス 22"/>
            <p:cNvSpPr txBox="1">
              <a:spLocks noChangeArrowheads="1"/>
            </p:cNvSpPr>
            <p:nvPr/>
          </p:nvSpPr>
          <p:spPr bwMode="auto">
            <a:xfrm>
              <a:off x="3432229" y="6072971"/>
              <a:ext cx="973553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市町村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同窓会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多国籍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7" name="テキスト ボックス 22"/>
            <p:cNvSpPr txBox="1">
              <a:spLocks noChangeArrowheads="1"/>
            </p:cNvSpPr>
            <p:nvPr/>
          </p:nvSpPr>
          <p:spPr bwMode="auto">
            <a:xfrm>
              <a:off x="4862006" y="6072971"/>
              <a:ext cx="800452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地域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クラブ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民間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クラブ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職場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クラブ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8" name="テキスト ボックス 22"/>
            <p:cNvSpPr txBox="1">
              <a:spLocks noChangeArrowheads="1"/>
            </p:cNvSpPr>
            <p:nvPr/>
          </p:nvSpPr>
          <p:spPr bwMode="auto">
            <a:xfrm>
              <a:off x="6017154" y="6072971"/>
              <a:ext cx="1184155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元プロ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選手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元オリンピアン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元パラリンピアン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7353432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1350" dirty="0">
                  <a:solidFill>
                    <a:prstClr val="white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同伴者</a:t>
              </a:r>
              <a:endParaRPr lang="en-US" altLang="ja-JP" sz="135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2" name="テキスト ボックス 22"/>
            <p:cNvSpPr txBox="1">
              <a:spLocks noChangeArrowheads="1"/>
            </p:cNvSpPr>
            <p:nvPr/>
          </p:nvSpPr>
          <p:spPr bwMode="auto">
            <a:xfrm>
              <a:off x="7373934" y="6072971"/>
              <a:ext cx="1149503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家族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・友人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コーチ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・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指導者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役員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19489" name="下矢印 8"/>
          <p:cNvSpPr>
            <a:spLocks noChangeArrowheads="1"/>
          </p:cNvSpPr>
          <p:nvPr/>
        </p:nvSpPr>
        <p:spPr bwMode="auto">
          <a:xfrm rot="10800000">
            <a:off x="3215644" y="4175233"/>
            <a:ext cx="2635004" cy="1125974"/>
          </a:xfrm>
          <a:prstGeom prst="downArrow">
            <a:avLst>
              <a:gd name="adj1" fmla="val 50000"/>
              <a:gd name="adj2" fmla="val 3756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ja-JP" altLang="en-US" sz="1350">
              <a:solidFill>
                <a:srgbClr val="FFFFFF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4" name="テキスト ボックス 19"/>
          <p:cNvSpPr txBox="1">
            <a:spLocks noChangeArrowheads="1"/>
          </p:cNvSpPr>
          <p:nvPr/>
        </p:nvSpPr>
        <p:spPr bwMode="auto">
          <a:xfrm>
            <a:off x="3389256" y="4680100"/>
            <a:ext cx="2287779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国内外５万人</a:t>
            </a:r>
            <a:endParaRPr lang="ja-JP" altLang="en-US" sz="2400" dirty="0">
              <a:solidFill>
                <a:prstClr val="black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9" name="タイトル 1"/>
          <p:cNvSpPr txBox="1">
            <a:spLocks/>
          </p:cNvSpPr>
          <p:nvPr/>
        </p:nvSpPr>
        <p:spPr>
          <a:xfrm>
            <a:off x="457200" y="66281"/>
            <a:ext cx="8229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ワールドマスターズゲームズ</a:t>
            </a:r>
            <a:r>
              <a:rPr lang="en-US" altLang="ja-JP" sz="4000" dirty="0" smtClean="0">
                <a:ea typeface="+mn-ea"/>
                <a:cs typeface="Arial" panose="020B0604020202020204" pitchFamily="34" charset="0"/>
              </a:rPr>
              <a:t>2021</a:t>
            </a:r>
            <a:r>
              <a:rPr lang="ja-JP" altLang="en-US" sz="4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関西</a:t>
            </a:r>
            <a:r>
              <a:rPr lang="ja-JP" altLang="en-US" sz="4000" dirty="0" smtClean="0"/>
              <a:t>に</a:t>
            </a:r>
            <a:endParaRPr lang="en-US" altLang="ja-JP" sz="4000" dirty="0" smtClean="0"/>
          </a:p>
          <a:p>
            <a:r>
              <a:rPr lang="ja-JP" altLang="en-US" sz="4000" dirty="0" smtClean="0"/>
              <a:t>関わる参加者（過去の大会実績より）</a:t>
            </a:r>
            <a:endParaRPr lang="ja-JP" altLang="en-US" sz="4000" dirty="0"/>
          </a:p>
        </p:txBody>
      </p:sp>
      <p:cxnSp>
        <p:nvCxnSpPr>
          <p:cNvPr id="50" name="直線コネクタ 49"/>
          <p:cNvCxnSpPr/>
          <p:nvPr/>
        </p:nvCxnSpPr>
        <p:spPr>
          <a:xfrm>
            <a:off x="484161" y="1140795"/>
            <a:ext cx="817567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円/楕円 7"/>
          <p:cNvSpPr/>
          <p:nvPr/>
        </p:nvSpPr>
        <p:spPr>
          <a:xfrm>
            <a:off x="2749554" y="1209281"/>
            <a:ext cx="2036214" cy="111781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350" dirty="0">
              <a:solidFill>
                <a:srgbClr val="FFFFFF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4819513" y="1435415"/>
            <a:ext cx="1732636" cy="81930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874823" y="2845579"/>
            <a:ext cx="1780382" cy="8527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自治体</a:t>
            </a:r>
            <a:endParaRPr lang="en-US" altLang="ja-JP" sz="16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1165213" y="3776172"/>
            <a:ext cx="2017865" cy="114066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350" dirty="0">
              <a:solidFill>
                <a:srgbClr val="FFFFFF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228165" y="1962789"/>
            <a:ext cx="1906340" cy="8695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6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応援</a:t>
            </a:r>
            <a:r>
              <a:rPr lang="ja-JP" altLang="en-US" sz="1600" dirty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1600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観戦者</a:t>
            </a:r>
            <a:endParaRPr lang="en-US" altLang="ja-JP" sz="12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6101711" y="2018959"/>
            <a:ext cx="1841018" cy="83585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行政機関</a:t>
            </a:r>
          </a:p>
        </p:txBody>
      </p:sp>
      <p:sp>
        <p:nvSpPr>
          <p:cNvPr id="30" name="円/楕円 29"/>
          <p:cNvSpPr/>
          <p:nvPr/>
        </p:nvSpPr>
        <p:spPr>
          <a:xfrm>
            <a:off x="5949304" y="3840832"/>
            <a:ext cx="2242163" cy="88431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研究</a:t>
            </a:r>
            <a:r>
              <a:rPr lang="ja-JP" altLang="en-US" sz="1600" dirty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・教育</a:t>
            </a:r>
            <a:r>
              <a:rPr lang="ja-JP" altLang="en-US" sz="1600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機関</a:t>
            </a:r>
            <a:endParaRPr lang="en-US" altLang="ja-JP" sz="16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6458832" y="2903342"/>
            <a:ext cx="1732636" cy="88783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dirty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民間</a:t>
            </a:r>
            <a:r>
              <a:rPr lang="ja-JP" altLang="en-US" sz="1600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団体</a:t>
            </a:r>
            <a:endParaRPr lang="en-US" altLang="ja-JP" sz="16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54" name="テキスト ボックス 22"/>
          <p:cNvSpPr txBox="1">
            <a:spLocks noChangeArrowheads="1"/>
          </p:cNvSpPr>
          <p:nvPr/>
        </p:nvSpPr>
        <p:spPr bwMode="auto">
          <a:xfrm>
            <a:off x="1398303" y="3830105"/>
            <a:ext cx="1857669" cy="97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000" tIns="27000" rIns="27000" bIns="27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18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ボランティア</a:t>
            </a:r>
            <a:endParaRPr lang="en-US" altLang="ja-JP" sz="1800" dirty="0">
              <a:solidFill>
                <a:prstClr val="white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スポーツボランティア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観光ボランティア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国際ボランティア</a:t>
            </a:r>
          </a:p>
        </p:txBody>
      </p:sp>
      <p:sp>
        <p:nvSpPr>
          <p:cNvPr id="55" name="テキスト ボックス 22"/>
          <p:cNvSpPr txBox="1">
            <a:spLocks noChangeArrowheads="1"/>
          </p:cNvSpPr>
          <p:nvPr/>
        </p:nvSpPr>
        <p:spPr bwMode="auto">
          <a:xfrm>
            <a:off x="5196902" y="1702387"/>
            <a:ext cx="977858" cy="33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000" tIns="27000" rIns="27000" bIns="27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8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産業団体</a:t>
            </a:r>
            <a:endParaRPr lang="en-US" altLang="ja-JP" sz="18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6" name="テキスト ボックス 22"/>
          <p:cNvSpPr txBox="1">
            <a:spLocks noChangeArrowheads="1"/>
          </p:cNvSpPr>
          <p:nvPr/>
        </p:nvSpPr>
        <p:spPr bwMode="auto">
          <a:xfrm>
            <a:off x="3120728" y="1182896"/>
            <a:ext cx="1477391" cy="143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000" tIns="27000" rIns="27000" bIns="27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20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メディア</a:t>
            </a:r>
            <a:endParaRPr lang="en-US" altLang="ja-JP" sz="2000" dirty="0">
              <a:solidFill>
                <a:prstClr val="white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ジャーナリスト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 クリエーター</a:t>
            </a:r>
            <a:endParaRPr lang="en-US" altLang="ja-JP" sz="14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SNS</a:t>
            </a:r>
            <a:r>
              <a:rPr lang="ja-JP" altLang="en-US" sz="14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ユーザー</a:t>
            </a:r>
            <a:endParaRPr lang="en-US" altLang="ja-JP" sz="14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ja-JP" altLang="en-US" sz="14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ja-JP" altLang="en-US" sz="14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3019695" y="2675379"/>
            <a:ext cx="3037689" cy="12795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350" dirty="0">
              <a:solidFill>
                <a:srgbClr val="FFFFFF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134505" y="2716359"/>
            <a:ext cx="2884836" cy="128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ja-JP" altLang="en-US" sz="2100" dirty="0" smtClean="0">
                <a:solidFill>
                  <a:srgbClr val="FFFFFF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ＷＭＧ</a:t>
            </a:r>
            <a:r>
              <a:rPr lang="en-US" altLang="ja-JP" sz="2100" dirty="0" smtClean="0">
                <a:solidFill>
                  <a:srgbClr val="FFFFFF"/>
                </a:solidFill>
                <a:latin typeface="+mn-ea"/>
                <a:ea typeface="+mn-ea"/>
                <a:cs typeface="Arial" panose="020B0604020202020204" pitchFamily="34" charset="0"/>
              </a:rPr>
              <a:t>2021</a:t>
            </a:r>
            <a:r>
              <a:rPr lang="ja-JP" altLang="en-US" sz="2100" dirty="0">
                <a:solidFill>
                  <a:srgbClr val="FFFFFF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関西</a:t>
            </a:r>
            <a:endParaRPr lang="en-US" altLang="ja-JP" sz="2100" dirty="0">
              <a:solidFill>
                <a:srgbClr val="FFFFFF"/>
              </a:solidFill>
              <a:latin typeface="Arial" panose="020B06040202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ja-JP" sz="1350" b="1" dirty="0" smtClean="0">
                <a:latin typeface="+mn-ea"/>
                <a:ea typeface="+mn-ea"/>
              </a:rPr>
              <a:t>2021</a:t>
            </a:r>
            <a:r>
              <a:rPr lang="ja-JP" altLang="en-US" sz="1350" b="1" dirty="0" smtClean="0">
                <a:latin typeface="+mn-ea"/>
                <a:ea typeface="+mn-ea"/>
              </a:rPr>
              <a:t>年</a:t>
            </a:r>
            <a:r>
              <a:rPr lang="en-US" altLang="ja-JP" sz="1350" b="1" dirty="0">
                <a:latin typeface="+mn-ea"/>
                <a:ea typeface="+mn-ea"/>
              </a:rPr>
              <a:t>5</a:t>
            </a:r>
            <a:r>
              <a:rPr lang="ja-JP" altLang="en-US" sz="1350" b="1" dirty="0" smtClean="0">
                <a:latin typeface="+mn-ea"/>
                <a:ea typeface="+mn-ea"/>
              </a:rPr>
              <a:t>月</a:t>
            </a:r>
            <a:r>
              <a:rPr lang="en-US" altLang="ja-JP" sz="1350" b="1" dirty="0" smtClean="0">
                <a:latin typeface="+mn-ea"/>
                <a:ea typeface="+mn-ea"/>
              </a:rPr>
              <a:t>15</a:t>
            </a:r>
            <a:r>
              <a:rPr lang="ja-JP" altLang="en-US" sz="1350" b="1" dirty="0" smtClean="0">
                <a:latin typeface="+mn-ea"/>
                <a:ea typeface="+mn-ea"/>
              </a:rPr>
              <a:t>日～</a:t>
            </a:r>
            <a:r>
              <a:rPr lang="en-US" altLang="ja-JP" sz="1350" b="1" dirty="0">
                <a:latin typeface="+mn-ea"/>
                <a:ea typeface="+mn-ea"/>
              </a:rPr>
              <a:t>30</a:t>
            </a:r>
            <a:r>
              <a:rPr lang="ja-JP" altLang="en-US" sz="1350" b="1" dirty="0" smtClean="0">
                <a:latin typeface="+mn-ea"/>
                <a:ea typeface="+mn-ea"/>
              </a:rPr>
              <a:t>日</a:t>
            </a:r>
            <a:endParaRPr lang="en-US" altLang="ja-JP" sz="1350" b="1" dirty="0" smtClean="0">
              <a:latin typeface="+mn-ea"/>
              <a:ea typeface="+mn-ea"/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ja-JP" sz="1350" b="1" dirty="0" smtClean="0">
                <a:latin typeface="+mn-ea"/>
                <a:ea typeface="+mn-ea"/>
              </a:rPr>
              <a:t>The Blooming of Sport for Life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ja-JP" altLang="en-US" sz="1350" b="1" dirty="0" smtClean="0">
                <a:latin typeface="+mn-ea"/>
                <a:ea typeface="+mn-ea"/>
              </a:rPr>
              <a:t>「</a:t>
            </a:r>
            <a:r>
              <a:rPr lang="ja-JP" altLang="en-US" sz="1350" b="1" dirty="0">
                <a:latin typeface="+mn-ea"/>
                <a:ea typeface="+mn-ea"/>
              </a:rPr>
              <a:t>スポーツ・フォー・ライフの開花」</a:t>
            </a:r>
            <a:endParaRPr lang="en-US" altLang="ja-JP" sz="1350" b="1" dirty="0">
              <a:latin typeface="+mn-ea"/>
              <a:ea typeface="+mn-ea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ja-JP" sz="1500" dirty="0">
              <a:solidFill>
                <a:srgbClr val="FFFFFF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左右矢印 15"/>
          <p:cNvSpPr/>
          <p:nvPr/>
        </p:nvSpPr>
        <p:spPr>
          <a:xfrm rot="4322802">
            <a:off x="3715030" y="2392862"/>
            <a:ext cx="446730" cy="278998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>
              <a:solidFill>
                <a:prstClr val="white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8" name="左右矢印 17"/>
          <p:cNvSpPr/>
          <p:nvPr/>
        </p:nvSpPr>
        <p:spPr>
          <a:xfrm rot="18937255">
            <a:off x="2949272" y="3754612"/>
            <a:ext cx="446730" cy="277881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>
              <a:solidFill>
                <a:prstClr val="white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3" name="左右矢印 32"/>
          <p:cNvSpPr/>
          <p:nvPr/>
        </p:nvSpPr>
        <p:spPr>
          <a:xfrm rot="2650086">
            <a:off x="2872269" y="2677531"/>
            <a:ext cx="438585" cy="284180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4" name="左右矢印 33"/>
          <p:cNvSpPr/>
          <p:nvPr/>
        </p:nvSpPr>
        <p:spPr>
          <a:xfrm>
            <a:off x="2549239" y="3212976"/>
            <a:ext cx="438585" cy="284180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6" name="左右矢印 35"/>
          <p:cNvSpPr/>
          <p:nvPr/>
        </p:nvSpPr>
        <p:spPr>
          <a:xfrm rot="181281">
            <a:off x="6019345" y="3224337"/>
            <a:ext cx="438585" cy="284180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左右矢印 18"/>
          <p:cNvSpPr/>
          <p:nvPr/>
        </p:nvSpPr>
        <p:spPr>
          <a:xfrm rot="18906121">
            <a:off x="5864043" y="2678243"/>
            <a:ext cx="438585" cy="284180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7" name="左右矢印 16"/>
          <p:cNvSpPr/>
          <p:nvPr/>
        </p:nvSpPr>
        <p:spPr>
          <a:xfrm rot="3131989">
            <a:off x="5745999" y="3699374"/>
            <a:ext cx="456509" cy="278998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3" name="左右矢印 52"/>
          <p:cNvSpPr/>
          <p:nvPr/>
        </p:nvSpPr>
        <p:spPr>
          <a:xfrm rot="6241179">
            <a:off x="5042146" y="2315871"/>
            <a:ext cx="446730" cy="278998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0503" y="5078924"/>
            <a:ext cx="1826634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ja-JP" altLang="en-US" sz="1400" dirty="0"/>
              <a:t>選手</a:t>
            </a:r>
            <a:r>
              <a:rPr lang="ja-JP" altLang="en-US" sz="1400" dirty="0" smtClean="0"/>
              <a:t>の参加</a:t>
            </a:r>
            <a:r>
              <a:rPr lang="ja-JP" altLang="en-US" sz="1400" dirty="0"/>
              <a:t>形態</a:t>
            </a:r>
          </a:p>
        </p:txBody>
      </p:sp>
    </p:spTree>
    <p:extLst>
      <p:ext uri="{BB962C8B-B14F-4D97-AF65-F5344CB8AC3E}">
        <p14:creationId xmlns:p14="http://schemas.microsoft.com/office/powerpoint/2010/main" val="416905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9" grpId="0" animBg="1"/>
      <p:bldP spid="2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/>
          <p:cNvGrpSpPr/>
          <p:nvPr/>
        </p:nvGrpSpPr>
        <p:grpSpPr>
          <a:xfrm>
            <a:off x="496636" y="4967476"/>
            <a:ext cx="8161673" cy="1335360"/>
            <a:chOff x="569176" y="5386701"/>
            <a:chExt cx="8161673" cy="1335360"/>
          </a:xfrm>
        </p:grpSpPr>
        <p:sp>
          <p:nvSpPr>
            <p:cNvPr id="34" name="正方形/長方形 33"/>
            <p:cNvSpPr/>
            <p:nvPr/>
          </p:nvSpPr>
          <p:spPr>
            <a:xfrm>
              <a:off x="569176" y="5386701"/>
              <a:ext cx="8161673" cy="133536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637298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350" dirty="0">
                  <a:solidFill>
                    <a:srgbClr val="FFFFFF"/>
                  </a:solidFill>
                  <a:latin typeface="HGPｺﾞｼｯｸE" pitchFamily="50" charset="-128"/>
                  <a:ea typeface="HGPｺﾞｼｯｸE" pitchFamily="50" charset="-128"/>
                </a:rPr>
                <a:t>個　人</a:t>
              </a:r>
              <a:endParaRPr lang="ja-JP" altLang="en-US" sz="900" dirty="0">
                <a:solidFill>
                  <a:srgbClr val="FFFFFF"/>
                </a:solidFill>
                <a:latin typeface="HGPｺﾞｼｯｸE" pitchFamily="50" charset="-128"/>
                <a:ea typeface="HGPｺﾞｼｯｸE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1980525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1350" dirty="0">
                  <a:solidFill>
                    <a:prstClr val="white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家　族</a:t>
              </a: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3323752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1350" dirty="0" smtClean="0">
                  <a:solidFill>
                    <a:prstClr val="white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  <a:endParaRPr lang="ja-JP" altLang="en-US" sz="135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4666979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1350" dirty="0">
                  <a:solidFill>
                    <a:prstClr val="white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クラブ組織</a:t>
              </a:r>
              <a:endParaRPr lang="en-US" altLang="ja-JP" sz="135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6013978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1200" dirty="0">
                  <a:solidFill>
                    <a:prstClr val="white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元プロ・エリート</a:t>
              </a:r>
              <a:endParaRPr lang="en-US" altLang="ja-JP" sz="1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0" name="テキスト ボックス 22"/>
            <p:cNvSpPr txBox="1">
              <a:spLocks noChangeArrowheads="1"/>
            </p:cNvSpPr>
            <p:nvPr/>
          </p:nvSpPr>
          <p:spPr bwMode="auto">
            <a:xfrm>
              <a:off x="2075512" y="6072971"/>
              <a:ext cx="1000533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親子チーム</a:t>
              </a:r>
              <a:endParaRPr lang="en-US" altLang="ja-JP" sz="1050" dirty="0" smtClean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カップル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・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ペア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三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世代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1" name="テキスト ボックス 22"/>
            <p:cNvSpPr txBox="1">
              <a:spLocks noChangeArrowheads="1"/>
            </p:cNvSpPr>
            <p:nvPr/>
          </p:nvSpPr>
          <p:spPr bwMode="auto">
            <a:xfrm>
              <a:off x="763836" y="6072971"/>
              <a:ext cx="937431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初心者</a:t>
              </a:r>
              <a:endParaRPr lang="en-US" altLang="ja-JP" sz="1050" dirty="0" smtClean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継続者</a:t>
              </a:r>
              <a:endParaRPr lang="en-US" altLang="ja-JP" sz="1050" dirty="0" smtClean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err="1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障がい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者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2" name="テキスト ボックス 22"/>
            <p:cNvSpPr txBox="1">
              <a:spLocks noChangeArrowheads="1"/>
            </p:cNvSpPr>
            <p:nvPr/>
          </p:nvSpPr>
          <p:spPr bwMode="auto">
            <a:xfrm>
              <a:off x="3432229" y="6072971"/>
              <a:ext cx="973553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市町村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同窓会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多国籍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チーム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3" name="テキスト ボックス 22"/>
            <p:cNvSpPr txBox="1">
              <a:spLocks noChangeArrowheads="1"/>
            </p:cNvSpPr>
            <p:nvPr/>
          </p:nvSpPr>
          <p:spPr bwMode="auto">
            <a:xfrm>
              <a:off x="4862006" y="6072971"/>
              <a:ext cx="800452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地域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クラブ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民間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クラブ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職場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クラブ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4" name="テキスト ボックス 22"/>
            <p:cNvSpPr txBox="1">
              <a:spLocks noChangeArrowheads="1"/>
            </p:cNvSpPr>
            <p:nvPr/>
          </p:nvSpPr>
          <p:spPr bwMode="auto">
            <a:xfrm>
              <a:off x="6017154" y="6072971"/>
              <a:ext cx="1184155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元プロ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選手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元オリンピアン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元パラリンピアン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7353432" y="5453605"/>
              <a:ext cx="1190506" cy="6121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1350" dirty="0">
                  <a:solidFill>
                    <a:prstClr val="white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同伴者</a:t>
              </a:r>
              <a:endParaRPr lang="en-US" altLang="ja-JP" sz="135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6" name="テキスト ボックス 22"/>
            <p:cNvSpPr txBox="1">
              <a:spLocks noChangeArrowheads="1"/>
            </p:cNvSpPr>
            <p:nvPr/>
          </p:nvSpPr>
          <p:spPr bwMode="auto">
            <a:xfrm>
              <a:off x="7373934" y="6072971"/>
              <a:ext cx="1149503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家族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・友人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コーチ</a:t>
              </a:r>
              <a:r>
                <a:rPr lang="ja-JP" altLang="en-US" sz="1050" dirty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・</a:t>
              </a: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指導者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050" dirty="0" smtClean="0">
                  <a:solidFill>
                    <a:prstClr val="black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役員</a:t>
              </a:r>
              <a:endParaRPr lang="en-US" altLang="ja-JP" sz="1050" dirty="0">
                <a:solidFill>
                  <a:prstClr val="black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56" name="テキスト ボックス 55"/>
          <p:cNvSpPr txBox="1"/>
          <p:nvPr/>
        </p:nvSpPr>
        <p:spPr>
          <a:xfrm>
            <a:off x="505975" y="4659699"/>
            <a:ext cx="1826634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ja-JP" altLang="en-US" sz="1400" dirty="0"/>
              <a:t>選手</a:t>
            </a:r>
            <a:r>
              <a:rPr lang="ja-JP" altLang="en-US" sz="1400" dirty="0" smtClean="0"/>
              <a:t>の参加</a:t>
            </a:r>
            <a:r>
              <a:rPr lang="ja-JP" altLang="en-US" sz="1400" dirty="0"/>
              <a:t>形態</a:t>
            </a: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460336" y="274638"/>
            <a:ext cx="8229600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過去のワールドマスターズゲームズ</a:t>
            </a:r>
            <a:r>
              <a:rPr lang="ja-JP" altLang="en-US" dirty="0" smtClean="0"/>
              <a:t>の</a:t>
            </a:r>
            <a:endParaRPr lang="en-US" altLang="ja-JP" dirty="0" smtClean="0"/>
          </a:p>
          <a:p>
            <a:r>
              <a:rPr lang="ja-JP" altLang="en-US" dirty="0" smtClean="0"/>
              <a:t>広報活動</a:t>
            </a:r>
            <a:endParaRPr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487297" y="1340768"/>
            <a:ext cx="817567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2" descr="imag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392" y="2072576"/>
            <a:ext cx="2937669" cy="245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2704143" y="1472694"/>
            <a:ext cx="336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 smtClean="0"/>
              <a:t>組織委員会が発行する広報紙（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lang="ja-JP" altLang="en-US" sz="1600" dirty="0" smtClean="0"/>
              <a:t>エドモントン大会）</a:t>
            </a:r>
            <a:endParaRPr kumimoji="1" lang="ja-JP" altLang="en-US" sz="1600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179512" y="2072576"/>
            <a:ext cx="2524631" cy="2452727"/>
          </a:xfrm>
          <a:prstGeom prst="wedgeRoundRectCallout">
            <a:avLst>
              <a:gd name="adj1" fmla="val 61313"/>
              <a:gd name="adj2" fmla="val 3813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schemeClr val="tx1"/>
                </a:solidFill>
                <a:cs typeface="Arial" panose="020B0604020202020204" pitchFamily="34" charset="0"/>
              </a:rPr>
              <a:t>10</a:t>
            </a:r>
            <a:r>
              <a:rPr lang="ja-JP" altLang="en-US" dirty="0" smtClean="0">
                <a:solidFill>
                  <a:schemeClr val="tx1"/>
                </a:solidFill>
              </a:rPr>
              <a:t>日</a:t>
            </a:r>
            <a:r>
              <a:rPr lang="ja-JP" altLang="en-US" dirty="0">
                <a:solidFill>
                  <a:schemeClr val="tx1"/>
                </a:solidFill>
              </a:rPr>
              <a:t>間</a:t>
            </a:r>
            <a:r>
              <a:rPr lang="ja-JP" altLang="en-US" dirty="0" smtClean="0">
                <a:solidFill>
                  <a:schemeClr val="tx1"/>
                </a:solidFill>
              </a:rPr>
              <a:t>で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取り上げられた人数＝</a:t>
            </a:r>
            <a:r>
              <a:rPr lang="en-US" altLang="ja-JP" dirty="0" smtClean="0">
                <a:solidFill>
                  <a:schemeClr val="tx1"/>
                </a:solidFill>
                <a:cs typeface="Arial" panose="020B0604020202020204" pitchFamily="34" charset="0"/>
              </a:rPr>
              <a:t>86</a:t>
            </a:r>
            <a:r>
              <a:rPr lang="ja-JP" altLang="en-US" dirty="0" smtClean="0">
                <a:solidFill>
                  <a:schemeClr val="tx1"/>
                </a:solidFill>
              </a:rPr>
              <a:t>人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大会参加者数は</a:t>
            </a:r>
            <a:r>
              <a:rPr lang="en-US" altLang="ja-JP" dirty="0" smtClean="0">
                <a:solidFill>
                  <a:schemeClr val="tx1"/>
                </a:solidFill>
                <a:cs typeface="Arial" panose="020B0604020202020204" pitchFamily="34" charset="0"/>
              </a:rPr>
              <a:t>21,600</a:t>
            </a:r>
            <a:r>
              <a:rPr lang="ja-JP" altLang="en-US" dirty="0" smtClean="0">
                <a:solidFill>
                  <a:schemeClr val="tx1"/>
                </a:solidFill>
              </a:rPr>
              <a:t>人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→　全体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en-US" altLang="ja-JP" dirty="0" smtClean="0">
                <a:solidFill>
                  <a:srgbClr val="FF0000"/>
                </a:solidFill>
                <a:cs typeface="Arial" panose="020B0604020202020204" pitchFamily="34" charset="0"/>
              </a:rPr>
              <a:t>0.3</a:t>
            </a:r>
            <a:r>
              <a:rPr lang="ja-JP" altLang="en-US" dirty="0" smtClean="0">
                <a:solidFill>
                  <a:srgbClr val="FF0000"/>
                </a:solidFill>
                <a:cs typeface="Arial" panose="020B0604020202020204" pitchFamily="34" charset="0"/>
              </a:rPr>
              <a:t>％</a:t>
            </a:r>
            <a:endParaRPr lang="en-US" altLang="ja-JP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12021" r="75590" b="3780"/>
          <a:stretch/>
        </p:blipFill>
        <p:spPr bwMode="auto">
          <a:xfrm>
            <a:off x="6212539" y="2072576"/>
            <a:ext cx="2567687" cy="245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668236" y="1452781"/>
            <a:ext cx="36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/>
              <a:t>ボランティアトレーニングマニュアル（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lang="ja-JP" altLang="en-US" sz="1600" dirty="0" smtClean="0"/>
              <a:t>エドモントン大会）</a:t>
            </a:r>
            <a:endParaRPr lang="en-US" altLang="ja-JP" sz="16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5770448" y="5001460"/>
            <a:ext cx="1510444" cy="1921569"/>
            <a:chOff x="6082164" y="4941168"/>
            <a:chExt cx="1510444" cy="1921569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6238004" y="6093296"/>
              <a:ext cx="12105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0000"/>
                  </a:solidFill>
                </a:rPr>
                <a:t>＋</a:t>
              </a:r>
              <a:endParaRPr kumimoji="1" lang="en-US" altLang="ja-JP" sz="24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ja-JP" altLang="en-US" sz="2000" dirty="0">
                  <a:solidFill>
                    <a:srgbClr val="FF0000"/>
                  </a:solidFill>
                </a:rPr>
                <a:t>最高齢者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6082164" y="4941168"/>
              <a:ext cx="1510444" cy="130137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5472" y="7937"/>
            <a:ext cx="9144000" cy="68500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97520" y="878907"/>
            <a:ext cx="8148960" cy="5100186"/>
          </a:xfrm>
          <a:prstGeom prst="rect">
            <a:avLst/>
          </a:prstGeom>
          <a:solidFill>
            <a:srgbClr val="FFC000">
              <a:alpha val="94000"/>
            </a:srgbClr>
          </a:solidFill>
          <a:ln>
            <a:solidFill>
              <a:srgbClr val="FFC000">
                <a:alpha val="59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</a:rPr>
              <a:t>【</a:t>
            </a:r>
            <a:r>
              <a:rPr lang="ja-JP" altLang="en-US" sz="3200" dirty="0">
                <a:solidFill>
                  <a:schemeClr val="tx1"/>
                </a:solidFill>
              </a:rPr>
              <a:t>過去の</a:t>
            </a:r>
            <a:r>
              <a:rPr lang="en-US" altLang="ja-JP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WMG</a:t>
            </a:r>
            <a:r>
              <a:rPr lang="ja-JP" altLang="en-US" sz="3200" dirty="0" smtClean="0">
                <a:solidFill>
                  <a:schemeClr val="tx1"/>
                </a:solidFill>
              </a:rPr>
              <a:t>の広報活動における課題</a:t>
            </a:r>
            <a:r>
              <a:rPr lang="en-US" altLang="ja-JP" sz="3200" dirty="0" smtClean="0">
                <a:solidFill>
                  <a:schemeClr val="tx1"/>
                </a:solidFill>
              </a:rPr>
              <a:t>】</a:t>
            </a:r>
          </a:p>
          <a:p>
            <a:endParaRPr lang="en-US" altLang="ja-JP" sz="3200" dirty="0" smtClean="0">
              <a:solidFill>
                <a:schemeClr val="tx1"/>
              </a:solidFill>
            </a:endParaRPr>
          </a:p>
          <a:p>
            <a:pPr marL="514350" indent="-514350">
              <a:buFont typeface="+mj-ea"/>
              <a:buAutoNum type="circleNumDbPlain"/>
            </a:pPr>
            <a:r>
              <a:rPr lang="ja-JP" altLang="en-US" sz="3200" dirty="0" smtClean="0">
                <a:solidFill>
                  <a:schemeClr val="tx1"/>
                </a:solidFill>
              </a:rPr>
              <a:t>ボランティア</a:t>
            </a:r>
            <a:r>
              <a:rPr lang="ja-JP" altLang="en-US" sz="3200" dirty="0">
                <a:solidFill>
                  <a:schemeClr val="tx1"/>
                </a:solidFill>
              </a:rPr>
              <a:t>としてのライターが</a:t>
            </a:r>
            <a:r>
              <a:rPr lang="ja-JP" altLang="en-US" sz="3200" dirty="0" smtClean="0">
                <a:solidFill>
                  <a:schemeClr val="tx1"/>
                </a:solidFill>
              </a:rPr>
              <a:t>いない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pPr marL="514350" indent="-514350">
              <a:buFont typeface="+mj-ea"/>
              <a:buAutoNum type="circleNumDbPlain"/>
            </a:pPr>
            <a:endParaRPr lang="en-US" altLang="ja-JP" sz="3200" dirty="0">
              <a:solidFill>
                <a:schemeClr val="tx1"/>
              </a:solidFill>
            </a:endParaRPr>
          </a:p>
          <a:p>
            <a:pPr marL="514350" indent="-514350">
              <a:buFont typeface="+mj-ea"/>
              <a:buAutoNum type="circleNumDbPlain"/>
            </a:pPr>
            <a:r>
              <a:rPr lang="ja-JP" altLang="en-US" sz="3200" dirty="0" smtClean="0">
                <a:solidFill>
                  <a:schemeClr val="tx1"/>
                </a:solidFill>
              </a:rPr>
              <a:t>大学</a:t>
            </a:r>
            <a:r>
              <a:rPr lang="ja-JP" altLang="en-US" sz="3200" dirty="0">
                <a:solidFill>
                  <a:schemeClr val="tx1"/>
                </a:solidFill>
              </a:rPr>
              <a:t>の現役生・卒業生ボランティア</a:t>
            </a:r>
            <a:r>
              <a:rPr lang="ja-JP" altLang="en-US" sz="3200" dirty="0" smtClean="0">
                <a:solidFill>
                  <a:schemeClr val="tx1"/>
                </a:solidFill>
              </a:rPr>
              <a:t>の</a:t>
            </a:r>
            <a:r>
              <a:rPr lang="en-US" altLang="ja-JP" sz="3200" dirty="0" smtClean="0">
                <a:solidFill>
                  <a:schemeClr val="tx1"/>
                </a:solidFill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ja-JP" altLang="en-US" sz="3200" dirty="0" smtClean="0">
                <a:solidFill>
                  <a:schemeClr val="tx1"/>
                </a:solidFill>
              </a:rPr>
              <a:t>関わり</a:t>
            </a:r>
            <a:r>
              <a:rPr lang="ja-JP" altLang="en-US" sz="3200" dirty="0">
                <a:solidFill>
                  <a:schemeClr val="tx1"/>
                </a:solidFill>
              </a:rPr>
              <a:t>が</a:t>
            </a:r>
            <a:r>
              <a:rPr lang="ja-JP" altLang="en-US" sz="3200" dirty="0" smtClean="0">
                <a:solidFill>
                  <a:schemeClr val="tx1"/>
                </a:solidFill>
              </a:rPr>
              <a:t>少ない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pPr marL="514350" indent="-514350">
              <a:buFont typeface="+mj-ea"/>
              <a:buAutoNum type="circleNumDbPlain"/>
            </a:pPr>
            <a:endParaRPr lang="en-US" altLang="ja-JP" sz="3200" dirty="0">
              <a:solidFill>
                <a:schemeClr val="tx1"/>
              </a:solidFill>
            </a:endParaRPr>
          </a:p>
          <a:p>
            <a:pPr marL="514350" indent="-514350">
              <a:buFont typeface="+mj-ea"/>
              <a:buAutoNum type="circleNumDbPlain"/>
            </a:pPr>
            <a:r>
              <a:rPr lang="ja-JP" altLang="en-US" sz="3200" dirty="0" smtClean="0">
                <a:solidFill>
                  <a:schemeClr val="tx1"/>
                </a:solidFill>
              </a:rPr>
              <a:t>取り上げられて</a:t>
            </a:r>
            <a:r>
              <a:rPr lang="ja-JP" altLang="en-US" sz="3200" dirty="0">
                <a:solidFill>
                  <a:schemeClr val="tx1"/>
                </a:solidFill>
              </a:rPr>
              <a:t>いる人の数が</a:t>
            </a:r>
            <a:r>
              <a:rPr lang="ja-JP" altLang="en-US" sz="3200" dirty="0" smtClean="0">
                <a:solidFill>
                  <a:schemeClr val="tx1"/>
                </a:solidFill>
              </a:rPr>
              <a:t>少ない</a:t>
            </a:r>
            <a:r>
              <a:rPr lang="en-US" altLang="ja-JP" sz="3200" dirty="0" smtClean="0">
                <a:solidFill>
                  <a:schemeClr val="tx1"/>
                </a:solidFill>
              </a:rPr>
              <a:t>【</a:t>
            </a:r>
            <a:r>
              <a:rPr lang="ja-JP" altLang="en-US" sz="3200" dirty="0" smtClean="0">
                <a:solidFill>
                  <a:schemeClr val="tx1"/>
                </a:solidFill>
              </a:rPr>
              <a:t>量</a:t>
            </a:r>
            <a:r>
              <a:rPr lang="en-US" altLang="ja-JP" sz="3200" dirty="0" smtClean="0">
                <a:solidFill>
                  <a:schemeClr val="tx1"/>
                </a:solidFill>
              </a:rPr>
              <a:t>】</a:t>
            </a:r>
          </a:p>
          <a:p>
            <a:pPr marL="514350" indent="-514350">
              <a:buFont typeface="+mj-ea"/>
              <a:buAutoNum type="circleNumDbPlain"/>
            </a:pPr>
            <a:endParaRPr lang="en-US" altLang="ja-JP" sz="3200" dirty="0">
              <a:solidFill>
                <a:schemeClr val="tx1"/>
              </a:solidFill>
            </a:endParaRPr>
          </a:p>
          <a:p>
            <a:pPr marL="514350" indent="-514350">
              <a:buFont typeface="+mj-ea"/>
              <a:buAutoNum type="circleNumDbPlain"/>
            </a:pPr>
            <a:r>
              <a:rPr lang="ja-JP" altLang="en-US" sz="3200" dirty="0" smtClean="0">
                <a:solidFill>
                  <a:schemeClr val="tx1"/>
                </a:solidFill>
              </a:rPr>
              <a:t>取り上げられて</a:t>
            </a:r>
            <a:r>
              <a:rPr lang="ja-JP" altLang="en-US" sz="3200" dirty="0">
                <a:solidFill>
                  <a:schemeClr val="tx1"/>
                </a:solidFill>
              </a:rPr>
              <a:t>いる人が限定的で</a:t>
            </a:r>
            <a:r>
              <a:rPr lang="ja-JP" altLang="en-US" sz="3200" dirty="0" smtClean="0">
                <a:solidFill>
                  <a:schemeClr val="tx1"/>
                </a:solidFill>
              </a:rPr>
              <a:t>ある</a:t>
            </a:r>
            <a:r>
              <a:rPr lang="en-US" altLang="ja-JP" sz="3200" dirty="0">
                <a:solidFill>
                  <a:schemeClr val="tx1"/>
                </a:solidFill>
              </a:rPr>
              <a:t>【</a:t>
            </a:r>
            <a:r>
              <a:rPr lang="ja-JP" altLang="en-US" sz="3200" dirty="0" smtClean="0">
                <a:solidFill>
                  <a:schemeClr val="tx1"/>
                </a:solidFill>
              </a:rPr>
              <a:t>質</a:t>
            </a:r>
            <a:r>
              <a:rPr lang="en-US" altLang="ja-JP" sz="3200" dirty="0" smtClean="0">
                <a:solidFill>
                  <a:schemeClr val="tx1"/>
                </a:solidFill>
              </a:rPr>
              <a:t>】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8" grpId="0"/>
      <p:bldP spid="6" grpId="0" animBg="1"/>
      <p:bldP spid="3" grpId="0"/>
      <p:bldP spid="2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srgbClr val="FFFFFF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927932" y="1412776"/>
            <a:ext cx="7272808" cy="4317146"/>
            <a:chOff x="123164" y="1158122"/>
            <a:chExt cx="9138440" cy="5995166"/>
          </a:xfrm>
        </p:grpSpPr>
        <p:sp>
          <p:nvSpPr>
            <p:cNvPr id="199682" name="AutoShape 2"/>
            <p:cNvSpPr>
              <a:spLocks noChangeArrowheads="1"/>
            </p:cNvSpPr>
            <p:nvPr/>
          </p:nvSpPr>
          <p:spPr bwMode="auto">
            <a:xfrm>
              <a:off x="1692275" y="1844675"/>
              <a:ext cx="5759450" cy="482441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228" y="10800"/>
                  </a:moveTo>
                  <a:cubicBezTo>
                    <a:pt x="3228" y="14982"/>
                    <a:pt x="6618" y="18372"/>
                    <a:pt x="10800" y="18372"/>
                  </a:cubicBezTo>
                  <a:cubicBezTo>
                    <a:pt x="14982" y="18372"/>
                    <a:pt x="18372" y="14982"/>
                    <a:pt x="18372" y="10800"/>
                  </a:cubicBezTo>
                  <a:cubicBezTo>
                    <a:pt x="18372" y="6618"/>
                    <a:pt x="14982" y="3228"/>
                    <a:pt x="10800" y="3228"/>
                  </a:cubicBezTo>
                  <a:cubicBezTo>
                    <a:pt x="6618" y="3228"/>
                    <a:pt x="3228" y="6618"/>
                    <a:pt x="3228" y="10800"/>
                  </a:cubicBezTo>
                  <a:close/>
                </a:path>
              </a:pathLst>
            </a:custGeom>
            <a:solidFill>
              <a:srgbClr val="4D4D4D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3200">
                <a:solidFill>
                  <a:srgbClr val="000000"/>
                </a:solidFill>
              </a:endParaRPr>
            </a:p>
          </p:txBody>
        </p:sp>
        <p:sp>
          <p:nvSpPr>
            <p:cNvPr id="305154" name="Oval 3"/>
            <p:cNvSpPr>
              <a:spLocks noChangeArrowheads="1"/>
            </p:cNvSpPr>
            <p:nvPr/>
          </p:nvSpPr>
          <p:spPr bwMode="auto">
            <a:xfrm>
              <a:off x="4727994" y="3617927"/>
              <a:ext cx="4533610" cy="3535361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80008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800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組織開発・支援</a:t>
              </a:r>
              <a:endParaRPr lang="ja-JP" altLang="en-US" sz="28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ja-JP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全国主催団体・支部組織育成</a:t>
              </a:r>
              <a:endParaRPr lang="ja-JP" altLang="en-US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ボランティア啓発・マネジメント</a:t>
              </a:r>
              <a:endParaRPr lang="en-US" altLang="ja-JP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協賛・支援</a:t>
              </a:r>
              <a:r>
                <a:rPr lang="ja-JP" altLang="en-US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団体連携化</a:t>
              </a:r>
              <a:endParaRPr lang="en-US" altLang="ja-JP" sz="54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305155" name="Oval 4"/>
            <p:cNvSpPr>
              <a:spLocks noChangeArrowheads="1"/>
            </p:cNvSpPr>
            <p:nvPr/>
          </p:nvSpPr>
          <p:spPr bwMode="auto">
            <a:xfrm>
              <a:off x="2294674" y="1158122"/>
              <a:ext cx="4592884" cy="3304952"/>
            </a:xfrm>
            <a:prstGeom prst="ellipse">
              <a:avLst/>
            </a:prstGeom>
            <a:solidFill>
              <a:srgbClr val="00B0F0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40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3200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イベント開発・運営</a:t>
              </a:r>
              <a:endParaRPr lang="ja-JP" altLang="en-US" sz="32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4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プログラム開発</a:t>
              </a:r>
              <a:endParaRPr lang="en-US" altLang="ja-JP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本大会運営</a:t>
              </a:r>
              <a:endParaRPr lang="en-US" altLang="ja-JP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予選大会運営</a:t>
              </a:r>
              <a:endParaRPr lang="en-US" altLang="ja-JP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4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466949" name="Oval 5"/>
            <p:cNvSpPr>
              <a:spLocks noChangeArrowheads="1"/>
            </p:cNvSpPr>
            <p:nvPr/>
          </p:nvSpPr>
          <p:spPr bwMode="auto">
            <a:xfrm>
              <a:off x="123164" y="3617929"/>
              <a:ext cx="4570323" cy="3439994"/>
            </a:xfrm>
            <a:prstGeom prst="ellipse">
              <a:avLst/>
            </a:prstGeom>
            <a:gradFill>
              <a:gsLst>
                <a:gs pos="0">
                  <a:srgbClr val="008000">
                    <a:gamma/>
                    <a:shade val="0"/>
                    <a:invGamma/>
                  </a:srgbClr>
                </a:gs>
                <a:gs pos="100000">
                  <a:srgbClr val="008000">
                    <a:lumMod val="100000"/>
                  </a:srgb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800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啓発キャンペーン</a:t>
              </a:r>
              <a:endParaRPr lang="en-US" altLang="ja-JP" sz="28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800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・コミュニケーション</a:t>
              </a:r>
              <a:endParaRPr lang="ja-JP" altLang="en-US" sz="12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ja-JP" sz="12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啓発</a:t>
              </a:r>
              <a:r>
                <a:rPr lang="ja-JP" altLang="en-US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メッセージ開発と発信</a:t>
              </a:r>
              <a:endParaRPr lang="en-US" altLang="ja-JP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ツール・チャンネル開発</a:t>
              </a:r>
              <a:endParaRPr lang="en-US" altLang="ja-JP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 smtClean="0">
                  <a:solidFill>
                    <a:srgbClr val="FFCC00"/>
                  </a:solidFill>
                  <a:latin typeface="Times New Roman" pitchFamily="18" charset="0"/>
                  <a:ea typeface="HGP創英角ｺﾞｼｯｸUB" pitchFamily="50" charset="-128"/>
                </a:rPr>
                <a:t>メディアパートナーシップ</a:t>
              </a:r>
              <a:endParaRPr lang="en-US" altLang="ja-JP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endParaRPr>
            </a:p>
          </p:txBody>
        </p:sp>
      </p:grpSp>
      <p:sp>
        <p:nvSpPr>
          <p:cNvPr id="199692" name="Rectangle 7"/>
          <p:cNvSpPr>
            <a:spLocks noChangeArrowheads="1"/>
          </p:cNvSpPr>
          <p:nvPr/>
        </p:nvSpPr>
        <p:spPr bwMode="auto">
          <a:xfrm>
            <a:off x="35496" y="125954"/>
            <a:ext cx="90010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dirty="0">
                <a:latin typeface="+mn-ea"/>
              </a:rPr>
              <a:t>　</a:t>
            </a:r>
          </a:p>
          <a:p>
            <a:pPr algn="ctr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3200" dirty="0" smtClean="0">
                <a:latin typeface="+mn-ea"/>
              </a:rPr>
              <a:t>神戸大学マスターズスポーツ振興支援室による　</a:t>
            </a:r>
            <a:endParaRPr lang="en-US" altLang="ja-JP" sz="3200" dirty="0" smtClean="0">
              <a:latin typeface="+mn-ea"/>
            </a:endParaRPr>
          </a:p>
          <a:p>
            <a:pPr algn="ctr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3200" dirty="0" smtClean="0">
                <a:latin typeface="+mn-ea"/>
              </a:rPr>
              <a:t>「</a:t>
            </a:r>
            <a:r>
              <a:rPr lang="ja-JP" altLang="en-US" sz="3200" dirty="0">
                <a:latin typeface="+mn-ea"/>
              </a:rPr>
              <a:t>マスターズ甲子園</a:t>
            </a:r>
            <a:r>
              <a:rPr lang="ja-JP" altLang="en-US" sz="3200" dirty="0" smtClean="0">
                <a:latin typeface="+mn-ea"/>
              </a:rPr>
              <a:t>」運営</a:t>
            </a:r>
            <a:r>
              <a:rPr lang="ja-JP" altLang="en-US" sz="3200" dirty="0">
                <a:latin typeface="+mn-ea"/>
              </a:rPr>
              <a:t>資源</a:t>
            </a:r>
            <a:endParaRPr lang="ja-JP" altLang="en-US" dirty="0">
              <a:latin typeface="+mn-ea"/>
            </a:endParaRPr>
          </a:p>
        </p:txBody>
      </p:sp>
      <p:sp>
        <p:nvSpPr>
          <p:cNvPr id="4" name="右矢印 3"/>
          <p:cNvSpPr/>
          <p:nvPr/>
        </p:nvSpPr>
        <p:spPr>
          <a:xfrm rot="16200000">
            <a:off x="4283679" y="5257829"/>
            <a:ext cx="561315" cy="108012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5516" y="6156593"/>
            <a:ext cx="882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「</a:t>
            </a:r>
            <a:r>
              <a:rPr lang="ja-JP" altLang="en-US" sz="3200" dirty="0">
                <a:solidFill>
                  <a:srgbClr val="FF0000"/>
                </a:solidFill>
              </a:rPr>
              <a:t>大学の</a:t>
            </a:r>
            <a:r>
              <a:rPr lang="ja-JP" altLang="en-US" sz="3200" dirty="0" smtClean="0">
                <a:solidFill>
                  <a:srgbClr val="FF0000"/>
                </a:solidFill>
              </a:rPr>
              <a:t>現役生・卒業生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ボランティア」が主体運営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215516" y="1268760"/>
            <a:ext cx="864096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srgbClr val="FFFFFF"/>
              </a:solidFill>
            </a:endParaRPr>
          </a:p>
        </p:txBody>
      </p:sp>
      <p:sp>
        <p:nvSpPr>
          <p:cNvPr id="305155" name="Oval 4"/>
          <p:cNvSpPr>
            <a:spLocks noChangeArrowheads="1"/>
          </p:cNvSpPr>
          <p:nvPr/>
        </p:nvSpPr>
        <p:spPr bwMode="auto">
          <a:xfrm>
            <a:off x="1025142" y="72428"/>
            <a:ext cx="7146295" cy="839600"/>
          </a:xfrm>
          <a:prstGeom prst="ellipse">
            <a:avLst/>
          </a:prstGeom>
          <a:solidFill>
            <a:srgbClr val="00B0F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600" dirty="0">
              <a:solidFill>
                <a:srgbClr val="FFCC00"/>
              </a:solidFill>
              <a:latin typeface="Times New Roman" pitchFamily="18" charset="0"/>
              <a:ea typeface="HGP創英角ｺﾞｼｯｸUB" pitchFamily="50" charset="-128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32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イベント開発・運営</a:t>
            </a:r>
            <a:endParaRPr lang="ja-JP" altLang="en-US" sz="1400" dirty="0">
              <a:solidFill>
                <a:srgbClr val="FFCC00"/>
              </a:solidFill>
              <a:latin typeface="Times New Roman" pitchFamily="18" charset="0"/>
              <a:ea typeface="HGP創英角ｺﾞｼｯｸUB" pitchFamily="50" charset="-128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4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プログラム開発　　　　本大会運営</a:t>
            </a:r>
            <a:r>
              <a:rPr lang="ja-JP" altLang="en-US" sz="14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　</a:t>
            </a:r>
            <a:r>
              <a:rPr lang="ja-JP" altLang="en-US" sz="14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　　予選大会運営</a:t>
            </a:r>
            <a:endParaRPr lang="en-US" altLang="ja-JP" sz="1400" dirty="0">
              <a:solidFill>
                <a:srgbClr val="FFCC00"/>
              </a:solidFill>
              <a:latin typeface="Times New Roman" pitchFamily="18" charset="0"/>
              <a:ea typeface="HGP創英角ｺﾞｼｯｸUB" pitchFamily="50" charset="-128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400" dirty="0">
              <a:solidFill>
                <a:srgbClr val="FFCC00"/>
              </a:solidFill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99692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71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ea typeface="HGP創英角ｺﾞｼｯｸUB" pitchFamily="50" charset="-128"/>
              </a:rPr>
              <a:t>　</a:t>
            </a:r>
          </a:p>
          <a:p>
            <a:pPr algn="ctr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3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ea typeface="HGP創英角ｺﾞｼｯｸUB" pitchFamily="50" charset="-128"/>
              </a:rPr>
              <a:t>　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1"/>
          <a:stretch/>
        </p:blipFill>
        <p:spPr>
          <a:xfrm>
            <a:off x="2512573" y="1631217"/>
            <a:ext cx="1773470" cy="1245535"/>
          </a:xfrm>
          <a:prstGeom prst="rect">
            <a:avLst/>
          </a:prstGeom>
        </p:spPr>
      </p:pic>
      <p:grpSp>
        <p:nvGrpSpPr>
          <p:cNvPr id="15" name="グループ化 14"/>
          <p:cNvGrpSpPr/>
          <p:nvPr/>
        </p:nvGrpSpPr>
        <p:grpSpPr>
          <a:xfrm>
            <a:off x="395536" y="664515"/>
            <a:ext cx="8035248" cy="664081"/>
            <a:chOff x="378556" y="2293129"/>
            <a:chExt cx="8035248" cy="664081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378556" y="2293129"/>
              <a:ext cx="8035248" cy="664081"/>
              <a:chOff x="378556" y="2293129"/>
              <a:chExt cx="8035248" cy="664081"/>
            </a:xfrm>
          </p:grpSpPr>
          <p:sp>
            <p:nvSpPr>
              <p:cNvPr id="8" name="テキスト ボックス 7"/>
              <p:cNvSpPr txBox="1"/>
              <p:nvPr/>
            </p:nvSpPr>
            <p:spPr>
              <a:xfrm>
                <a:off x="1770639" y="2517448"/>
                <a:ext cx="66431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/>
                  <a:t>大学の現役生・卒業生といったボランティアによって運営されている</a:t>
                </a:r>
                <a:endParaRPr kumimoji="1" lang="ja-JP" altLang="en-US" dirty="0"/>
              </a:p>
            </p:txBody>
          </p:sp>
          <p:pic>
            <p:nvPicPr>
              <p:cNvPr id="1026" name="Picture 2" descr="ポイント 画像 に対する画像結果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21758" y="2249927"/>
                <a:ext cx="664081" cy="750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テキスト ボックス 9"/>
            <p:cNvSpPr txBox="1"/>
            <p:nvPr/>
          </p:nvSpPr>
          <p:spPr>
            <a:xfrm>
              <a:off x="1085839" y="2526821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  <a:endParaRPr kumimoji="1" lang="ja-JP" alt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1115616" y="3068960"/>
            <a:ext cx="6862525" cy="989158"/>
          </a:xfrm>
          <a:prstGeom prst="ellipse">
            <a:avLst/>
          </a:prstGeom>
          <a:gradFill rotWithShape="0">
            <a:gsLst>
              <a:gs pos="0">
                <a:srgbClr val="008000">
                  <a:gamma/>
                  <a:shade val="0"/>
                  <a:invGamma/>
                </a:srgbClr>
              </a:gs>
              <a:gs pos="100000">
                <a:srgbClr val="008000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啓発キャンペーン・コミュニケーション</a:t>
            </a:r>
            <a:endParaRPr lang="ja-JP" altLang="en-US" sz="1200" dirty="0">
              <a:solidFill>
                <a:srgbClr val="FFCC00"/>
              </a:solidFill>
              <a:latin typeface="Times New Roman" pitchFamily="18" charset="0"/>
              <a:ea typeface="HGP創英角ｺﾞｼｯｸUB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啓発メッセージ開発と発信　　ツール・チャンネル開発</a:t>
            </a:r>
            <a:r>
              <a:rPr lang="ja-JP" altLang="en-US" sz="12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　</a:t>
            </a:r>
            <a:r>
              <a:rPr lang="ja-JP" altLang="en-US" sz="12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　メディアパートナーシップ</a:t>
            </a:r>
            <a:endParaRPr lang="en-US" altLang="ja-JP" sz="1200" dirty="0">
              <a:solidFill>
                <a:srgbClr val="FFCC00"/>
              </a:solidFill>
              <a:latin typeface="Times New Roman" pitchFamily="18" charset="0"/>
              <a:ea typeface="HGP創英角ｺﾞｼｯｸUB" pitchFamily="50" charset="-128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1377816" y="3861048"/>
            <a:ext cx="6338124" cy="666209"/>
            <a:chOff x="-1503421" y="2489407"/>
            <a:chExt cx="8013277" cy="666209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-1503421" y="2489407"/>
              <a:ext cx="8013277" cy="666209"/>
              <a:chOff x="-1503421" y="2489407"/>
              <a:chExt cx="8013277" cy="666209"/>
            </a:xfrm>
          </p:grpSpPr>
          <p:sp>
            <p:nvSpPr>
              <p:cNvPr id="24" name="テキスト ボックス 23"/>
              <p:cNvSpPr txBox="1"/>
              <p:nvPr/>
            </p:nvSpPr>
            <p:spPr>
              <a:xfrm>
                <a:off x="358588" y="2725321"/>
                <a:ext cx="61512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 smtClean="0"/>
                  <a:t>発信活動を行ってきた経験と実績</a:t>
                </a:r>
                <a:endParaRPr kumimoji="1" lang="ja-JP" altLang="en-US" dirty="0"/>
              </a:p>
            </p:txBody>
          </p:sp>
          <p:pic>
            <p:nvPicPr>
              <p:cNvPr id="25" name="Picture 2" descr="ポイント 画像 に対する画像結果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362107" y="2348093"/>
                <a:ext cx="666209" cy="948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テキスト ボックス 22"/>
            <p:cNvSpPr txBox="1"/>
            <p:nvPr/>
          </p:nvSpPr>
          <p:spPr>
            <a:xfrm>
              <a:off x="-607859" y="2725321"/>
              <a:ext cx="963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  <a:endParaRPr kumimoji="1" lang="ja-JP" alt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10285" r="19391" b="11766"/>
          <a:stretch/>
        </p:blipFill>
        <p:spPr bwMode="auto">
          <a:xfrm>
            <a:off x="404828" y="4692961"/>
            <a:ext cx="3160482" cy="212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4366" r="71819" b="11376"/>
          <a:stretch/>
        </p:blipFill>
        <p:spPr bwMode="auto">
          <a:xfrm>
            <a:off x="6866496" y="4282064"/>
            <a:ext cx="1877018" cy="246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27733" r="75000" b="10864"/>
          <a:stretch/>
        </p:blipFill>
        <p:spPr bwMode="auto">
          <a:xfrm>
            <a:off x="3956025" y="4827405"/>
            <a:ext cx="2537185" cy="191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4665"/>
            <a:ext cx="1725613" cy="124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054366" y="4509120"/>
            <a:ext cx="1861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マスターズ甲子園公式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182880" y="4005064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大会ガイドブック</a:t>
            </a:r>
            <a:endParaRPr kumimoji="1" lang="ja-JP" altLang="en-US" sz="12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624934" y="4550406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メディアリリース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15250" y="1351801"/>
            <a:ext cx="143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インタビューの様子</a:t>
            </a:r>
            <a:endParaRPr kumimoji="1" lang="ja-JP" altLang="en-US" sz="12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761315" y="1357666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選手誘導の様子</a:t>
            </a:r>
            <a:endParaRPr kumimoji="1" lang="ja-JP" altLang="en-US" sz="1200" dirty="0"/>
          </a:p>
        </p:txBody>
      </p:sp>
      <p:pic>
        <p:nvPicPr>
          <p:cNvPr id="43" name="Picture 4" descr="F:\2016写真\フォトクリ送付用\14-閉会式\DSC053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59" y="1634665"/>
            <a:ext cx="1807364" cy="124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テキスト ボックス 45"/>
          <p:cNvSpPr txBox="1"/>
          <p:nvPr/>
        </p:nvSpPr>
        <p:spPr>
          <a:xfrm>
            <a:off x="4955143" y="137156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撮影班の活動</a:t>
            </a:r>
            <a:endParaRPr kumimoji="1" lang="ja-JP" altLang="en-US" sz="12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007570" y="1351801"/>
            <a:ext cx="1297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メディア班の活動</a:t>
            </a:r>
            <a:endParaRPr kumimoji="1" lang="ja-JP" altLang="en-US" sz="1200" dirty="0"/>
          </a:p>
        </p:txBody>
      </p:sp>
      <p:pic>
        <p:nvPicPr>
          <p:cNvPr id="2053" name="Picture 5" descr="F:\2016写真\2日目\仕分け後\荒木 秀和\第4試合 6回表まで　済み\DSC044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28800"/>
            <a:ext cx="1847810" cy="123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7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日本地図 に対する画像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r="5843"/>
          <a:stretch/>
        </p:blipFill>
        <p:spPr bwMode="auto">
          <a:xfrm>
            <a:off x="2673474" y="2204989"/>
            <a:ext cx="3626718" cy="409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0" y="0"/>
            <a:ext cx="91440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srgbClr val="FFFFFF"/>
              </a:solidFill>
            </a:endParaRPr>
          </a:p>
        </p:txBody>
      </p:sp>
      <p:sp>
        <p:nvSpPr>
          <p:cNvPr id="305154" name="Oval 3"/>
          <p:cNvSpPr>
            <a:spLocks noChangeArrowheads="1"/>
          </p:cNvSpPr>
          <p:nvPr/>
        </p:nvSpPr>
        <p:spPr bwMode="auto">
          <a:xfrm>
            <a:off x="539552" y="79141"/>
            <a:ext cx="8064896" cy="1262297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100000">
                <a:srgbClr val="800080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組織</a:t>
            </a:r>
            <a:r>
              <a:rPr lang="ja-JP" altLang="en-US" sz="28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開発・支援</a:t>
            </a:r>
            <a:endParaRPr lang="ja-JP" altLang="en-US" sz="2800" dirty="0">
              <a:solidFill>
                <a:srgbClr val="FFCC00"/>
              </a:solidFill>
              <a:latin typeface="Times New Roman" pitchFamily="18" charset="0"/>
              <a:ea typeface="HGP創英角ｺﾞｼｯｸUB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4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全国主催団体・支部組織育成</a:t>
            </a:r>
            <a:r>
              <a:rPr lang="ja-JP" altLang="en-US" sz="14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　</a:t>
            </a:r>
            <a:r>
              <a:rPr lang="ja-JP" altLang="en-US" sz="14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　ボランティア啓発・マネジメント</a:t>
            </a:r>
            <a:r>
              <a:rPr lang="en-US" altLang="ja-JP" sz="14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 </a:t>
            </a:r>
            <a:r>
              <a:rPr lang="en-US" altLang="ja-JP" sz="14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   </a:t>
            </a:r>
            <a:r>
              <a:rPr lang="ja-JP" altLang="en-US" sz="14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協賛</a:t>
            </a:r>
            <a:r>
              <a:rPr lang="ja-JP" altLang="en-US" sz="1400" dirty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・支援</a:t>
            </a:r>
            <a:r>
              <a:rPr lang="ja-JP" altLang="en-US" sz="1400" dirty="0" smtClean="0">
                <a:solidFill>
                  <a:srgbClr val="FFCC00"/>
                </a:solidFill>
                <a:latin typeface="Times New Roman" pitchFamily="18" charset="0"/>
                <a:ea typeface="HGP創英角ｺﾞｼｯｸUB" pitchFamily="50" charset="-128"/>
              </a:rPr>
              <a:t>団体連携化</a:t>
            </a:r>
            <a:endParaRPr lang="en-US" altLang="ja-JP" sz="4400" dirty="0">
              <a:solidFill>
                <a:srgbClr val="FFCC00"/>
              </a:solidFill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99692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71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ea typeface="HGP創英角ｺﾞｼｯｸUB" pitchFamily="50" charset="-128"/>
              </a:rPr>
              <a:t>　</a:t>
            </a:r>
          </a:p>
          <a:p>
            <a:pPr algn="ctr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36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ja-JP" altLang="en-US" sz="2000" dirty="0">
                <a:solidFill>
                  <a:srgbClr val="FF0000"/>
                </a:solidFill>
                <a:latin typeface="Times New Roman" pitchFamily="18" charset="0"/>
                <a:ea typeface="HGP創英角ｺﾞｼｯｸUB" pitchFamily="50" charset="-128"/>
              </a:rPr>
              <a:t>　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842741" y="1143445"/>
            <a:ext cx="7627563" cy="664081"/>
            <a:chOff x="31178" y="4098916"/>
            <a:chExt cx="7627563" cy="664081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1178" y="4098916"/>
              <a:ext cx="7627563" cy="664081"/>
              <a:chOff x="31178" y="4098916"/>
              <a:chExt cx="7627563" cy="664081"/>
            </a:xfrm>
          </p:grpSpPr>
          <p:sp>
            <p:nvSpPr>
              <p:cNvPr id="6" name="テキスト ボックス 5"/>
              <p:cNvSpPr txBox="1"/>
              <p:nvPr/>
            </p:nvSpPr>
            <p:spPr>
              <a:xfrm>
                <a:off x="1344192" y="4336016"/>
                <a:ext cx="63145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/>
                  <a:t>全国の大学の現役生・卒業生の間のネットワークを持っている</a:t>
                </a:r>
                <a:endParaRPr kumimoji="1" lang="ja-JP" altLang="en-US" dirty="0"/>
              </a:p>
            </p:txBody>
          </p:sp>
          <p:pic>
            <p:nvPicPr>
              <p:cNvPr id="21" name="Picture 2" descr="ポイント 画像 に対する画像結果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4380" y="4055714"/>
                <a:ext cx="664081" cy="750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テキスト ボックス 22"/>
            <p:cNvSpPr txBox="1"/>
            <p:nvPr/>
          </p:nvSpPr>
          <p:spPr>
            <a:xfrm>
              <a:off x="731914" y="4336016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  <a:endParaRPr kumimoji="1" lang="ja-JP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6161553" y="6579522"/>
            <a:ext cx="29915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/>
              <a:t>マスターズスポーツ振興支援室調べ（</a:t>
            </a:r>
            <a:r>
              <a:rPr lang="en-US" altLang="ja-JP" sz="1200" dirty="0" smtClean="0"/>
              <a:t>2017</a:t>
            </a:r>
            <a:r>
              <a:rPr lang="ja-JP" altLang="en-US" sz="1200" dirty="0" smtClean="0"/>
              <a:t>）</a:t>
            </a:r>
            <a:endParaRPr lang="ja-JP" altLang="en-US" sz="1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26975" y="1807527"/>
            <a:ext cx="669005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マスターズ甲子園ボランティアに参加した</a:t>
            </a:r>
            <a:r>
              <a:rPr lang="ja-JP" altLang="en-US" dirty="0"/>
              <a:t>大学数（都道府県別）</a:t>
            </a:r>
            <a:endParaRPr kumimoji="1" lang="ja-JP" altLang="en-US" dirty="0"/>
          </a:p>
        </p:txBody>
      </p:sp>
      <p:sp>
        <p:nvSpPr>
          <p:cNvPr id="22" name="四角形吹き出し 21"/>
          <p:cNvSpPr/>
          <p:nvPr/>
        </p:nvSpPr>
        <p:spPr>
          <a:xfrm>
            <a:off x="179512" y="2276872"/>
            <a:ext cx="2282825" cy="1977977"/>
          </a:xfrm>
          <a:prstGeom prst="wedgeRectCallout">
            <a:avLst>
              <a:gd name="adj1" fmla="val 120196"/>
              <a:gd name="adj2" fmla="val 97171"/>
            </a:avLst>
          </a:prstGeom>
          <a:noFill/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【</a:t>
            </a:r>
            <a:r>
              <a:rPr kumimoji="1" lang="ja-JP" altLang="en-US" dirty="0" smtClean="0">
                <a:solidFill>
                  <a:srgbClr val="00B0F0"/>
                </a:solidFill>
              </a:rPr>
              <a:t>近畿</a:t>
            </a:r>
            <a:r>
              <a:rPr kumimoji="1" lang="en-US" altLang="ja-JP" dirty="0" smtClean="0">
                <a:solidFill>
                  <a:srgbClr val="00B0F0"/>
                </a:solidFill>
              </a:rPr>
              <a:t>】</a:t>
            </a: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大阪</a:t>
            </a:r>
            <a:r>
              <a:rPr lang="ja-JP" altLang="en-US" dirty="0" smtClean="0">
                <a:solidFill>
                  <a:schemeClr val="tx1"/>
                </a:solidFill>
              </a:rPr>
              <a:t>府    </a:t>
            </a:r>
            <a:r>
              <a:rPr lang="en-US" altLang="ja-JP" dirty="0" smtClean="0">
                <a:solidFill>
                  <a:schemeClr val="tx1"/>
                </a:solidFill>
              </a:rPr>
              <a:t>25</a:t>
            </a:r>
            <a:r>
              <a:rPr lang="ja-JP" altLang="en-US" dirty="0" smtClean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兵庫県    </a:t>
            </a:r>
            <a:r>
              <a:rPr kumimoji="1" lang="en-US" altLang="ja-JP" dirty="0" smtClean="0">
                <a:solidFill>
                  <a:schemeClr val="tx1"/>
                </a:solidFill>
              </a:rPr>
              <a:t>26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1"/>
                </a:solidFill>
              </a:rPr>
              <a:t>奈良県      </a:t>
            </a:r>
            <a:r>
              <a:rPr lang="en-US" altLang="ja-JP" dirty="0" smtClean="0">
                <a:solidFill>
                  <a:schemeClr val="tx1"/>
                </a:solidFill>
              </a:rPr>
              <a:t>3</a:t>
            </a:r>
            <a:r>
              <a:rPr lang="ja-JP" altLang="en-US" dirty="0" smtClean="0">
                <a:solidFill>
                  <a:schemeClr val="tx1"/>
                </a:solidFill>
              </a:rPr>
              <a:t>校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京都府    </a:t>
            </a:r>
            <a:r>
              <a:rPr kumimoji="1" lang="en-US" altLang="ja-JP" dirty="0" smtClean="0">
                <a:solidFill>
                  <a:schemeClr val="tx1"/>
                </a:solidFill>
              </a:rPr>
              <a:t>13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1"/>
                </a:solidFill>
              </a:rPr>
              <a:t>和歌山県  </a:t>
            </a:r>
            <a:r>
              <a:rPr lang="en-US" altLang="ja-JP" dirty="0" smtClean="0">
                <a:solidFill>
                  <a:schemeClr val="tx1"/>
                </a:solidFill>
              </a:rPr>
              <a:t>2</a:t>
            </a:r>
            <a:r>
              <a:rPr lang="ja-JP" altLang="en-US" dirty="0" smtClean="0">
                <a:solidFill>
                  <a:schemeClr val="tx1"/>
                </a:solidFill>
              </a:rPr>
              <a:t>校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1"/>
                </a:solidFill>
              </a:rPr>
              <a:t>滋賀県      </a:t>
            </a:r>
            <a:r>
              <a:rPr lang="en-US" altLang="ja-JP" dirty="0" smtClean="0">
                <a:solidFill>
                  <a:schemeClr val="tx1"/>
                </a:solidFill>
              </a:rPr>
              <a:t>1</a:t>
            </a:r>
            <a:r>
              <a:rPr lang="ja-JP" altLang="en-US" dirty="0" smtClean="0">
                <a:solidFill>
                  <a:schemeClr val="tx1"/>
                </a:solidFill>
              </a:rPr>
              <a:t>校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四角形吹き出し 2"/>
          <p:cNvSpPr/>
          <p:nvPr/>
        </p:nvSpPr>
        <p:spPr>
          <a:xfrm>
            <a:off x="5819642" y="5589240"/>
            <a:ext cx="2064726" cy="889276"/>
          </a:xfrm>
          <a:prstGeom prst="wedgeRectCallout">
            <a:avLst>
              <a:gd name="adj1" fmla="val -120017"/>
              <a:gd name="adj2" fmla="val -89946"/>
            </a:avLst>
          </a:prstGeom>
          <a:noFill/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【</a:t>
            </a:r>
            <a:r>
              <a:rPr kumimoji="1" lang="ja-JP" altLang="en-US" dirty="0" smtClean="0">
                <a:solidFill>
                  <a:srgbClr val="00B0F0"/>
                </a:solidFill>
              </a:rPr>
              <a:t>北信越・東海</a:t>
            </a:r>
            <a:r>
              <a:rPr kumimoji="1" lang="en-US" altLang="ja-JP" dirty="0" smtClean="0">
                <a:solidFill>
                  <a:srgbClr val="00B0F0"/>
                </a:solidFill>
              </a:rPr>
              <a:t>】</a:t>
            </a: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石川県　</a:t>
            </a:r>
            <a:r>
              <a:rPr kumimoji="1" lang="en-US" altLang="ja-JP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愛知県　</a:t>
            </a:r>
            <a:r>
              <a:rPr kumimoji="1" lang="en-US" altLang="ja-JP" dirty="0" smtClean="0">
                <a:solidFill>
                  <a:schemeClr val="tx1"/>
                </a:solidFill>
              </a:rPr>
              <a:t>3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0" name="四角形吹き出し 19"/>
          <p:cNvSpPr/>
          <p:nvPr/>
        </p:nvSpPr>
        <p:spPr>
          <a:xfrm>
            <a:off x="179512" y="4365104"/>
            <a:ext cx="2282826" cy="1199364"/>
          </a:xfrm>
          <a:prstGeom prst="wedgeRectCallout">
            <a:avLst>
              <a:gd name="adj1" fmla="val 94744"/>
              <a:gd name="adj2" fmla="val 23586"/>
            </a:avLst>
          </a:prstGeom>
          <a:noFill/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【</a:t>
            </a:r>
            <a:r>
              <a:rPr kumimoji="1" lang="ja-JP" altLang="en-US" dirty="0" smtClean="0">
                <a:solidFill>
                  <a:srgbClr val="00B0F0"/>
                </a:solidFill>
              </a:rPr>
              <a:t>中国</a:t>
            </a:r>
            <a:r>
              <a:rPr lang="ja-JP" altLang="en-US" dirty="0" smtClean="0">
                <a:solidFill>
                  <a:srgbClr val="00B0F0"/>
                </a:solidFill>
              </a:rPr>
              <a:t>・四国</a:t>
            </a:r>
            <a:r>
              <a:rPr lang="en-US" altLang="ja-JP" dirty="0" smtClean="0">
                <a:solidFill>
                  <a:srgbClr val="00B0F0"/>
                </a:solidFill>
              </a:rPr>
              <a:t>】</a:t>
            </a:r>
            <a:endParaRPr kumimoji="1" lang="en-US" altLang="ja-JP" dirty="0" smtClean="0">
              <a:solidFill>
                <a:srgbClr val="00B0F0"/>
              </a:solidFill>
            </a:endParaRP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岡山県　   </a:t>
            </a:r>
            <a:r>
              <a:rPr kumimoji="1" lang="en-US" altLang="ja-JP" dirty="0" smtClean="0">
                <a:solidFill>
                  <a:schemeClr val="tx1"/>
                </a:solidFill>
              </a:rPr>
              <a:t>2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1"/>
                </a:solidFill>
              </a:rPr>
              <a:t>広島県　   </a:t>
            </a:r>
            <a:r>
              <a:rPr lang="en-US" altLang="ja-JP" dirty="0" smtClean="0">
                <a:solidFill>
                  <a:schemeClr val="tx1"/>
                </a:solidFill>
              </a:rPr>
              <a:t>1</a:t>
            </a:r>
            <a:r>
              <a:rPr lang="ja-JP" altLang="en-US" dirty="0" smtClean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愛媛県　   </a:t>
            </a:r>
            <a:r>
              <a:rPr kumimoji="1" lang="en-US" altLang="ja-JP" dirty="0" smtClean="0">
                <a:solidFill>
                  <a:schemeClr val="tx1"/>
                </a:solidFill>
              </a:rPr>
              <a:t>2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四角形吹き出し 23"/>
          <p:cNvSpPr/>
          <p:nvPr/>
        </p:nvSpPr>
        <p:spPr>
          <a:xfrm>
            <a:off x="6507782" y="2348950"/>
            <a:ext cx="2217176" cy="1099612"/>
          </a:xfrm>
          <a:prstGeom prst="wedgeRectCallout">
            <a:avLst>
              <a:gd name="adj1" fmla="val -90367"/>
              <a:gd name="adj2" fmla="val 4463"/>
            </a:avLst>
          </a:prstGeom>
          <a:noFill/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【</a:t>
            </a:r>
            <a:r>
              <a:rPr kumimoji="1" lang="ja-JP" altLang="en-US" dirty="0" smtClean="0">
                <a:solidFill>
                  <a:srgbClr val="00B0F0"/>
                </a:solidFill>
              </a:rPr>
              <a:t>北海道・東北</a:t>
            </a:r>
            <a:r>
              <a:rPr kumimoji="1" lang="en-US" altLang="ja-JP" dirty="0" smtClean="0">
                <a:solidFill>
                  <a:srgbClr val="00B0F0"/>
                </a:solidFill>
              </a:rPr>
              <a:t>】</a:t>
            </a: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北海道　    </a:t>
            </a:r>
            <a:r>
              <a:rPr kumimoji="1" lang="en-US" altLang="ja-JP" dirty="0" smtClean="0">
                <a:solidFill>
                  <a:schemeClr val="tx1"/>
                </a:solidFill>
              </a:rPr>
              <a:t>3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宮城県　    </a:t>
            </a:r>
            <a:r>
              <a:rPr kumimoji="1" lang="en-US" altLang="ja-JP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5" name="四角形吹き出し 24"/>
          <p:cNvSpPr/>
          <p:nvPr/>
        </p:nvSpPr>
        <p:spPr>
          <a:xfrm>
            <a:off x="6516216" y="3865599"/>
            <a:ext cx="2208742" cy="1579625"/>
          </a:xfrm>
          <a:prstGeom prst="wedgeRectCallout">
            <a:avLst>
              <a:gd name="adj1" fmla="val -123187"/>
              <a:gd name="adj2" fmla="val 23579"/>
            </a:avLst>
          </a:prstGeom>
          <a:noFill/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【</a:t>
            </a:r>
            <a:r>
              <a:rPr kumimoji="1" lang="ja-JP" altLang="en-US" dirty="0" smtClean="0">
                <a:solidFill>
                  <a:srgbClr val="00B0F0"/>
                </a:solidFill>
              </a:rPr>
              <a:t>関東</a:t>
            </a:r>
            <a:r>
              <a:rPr kumimoji="1" lang="en-US" altLang="ja-JP" dirty="0" smtClean="0">
                <a:solidFill>
                  <a:srgbClr val="00B0F0"/>
                </a:solidFill>
              </a:rPr>
              <a:t>】</a:t>
            </a: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東京都　   </a:t>
            </a:r>
            <a:r>
              <a:rPr kumimoji="1" lang="en-US" altLang="ja-JP" dirty="0" smtClean="0">
                <a:solidFill>
                  <a:schemeClr val="tx1"/>
                </a:solidFill>
              </a:rPr>
              <a:t>14</a:t>
            </a:r>
            <a:r>
              <a:rPr lang="ja-JP" altLang="en-US" dirty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神奈川県    </a:t>
            </a:r>
            <a:r>
              <a:rPr kumimoji="1" lang="en-US" altLang="ja-JP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1"/>
                </a:solidFill>
              </a:rPr>
              <a:t>埼玉県        </a:t>
            </a:r>
            <a:r>
              <a:rPr lang="en-US" altLang="ja-JP" dirty="0" smtClean="0">
                <a:solidFill>
                  <a:schemeClr val="tx1"/>
                </a:solidFill>
              </a:rPr>
              <a:t>3</a:t>
            </a:r>
            <a:r>
              <a:rPr lang="ja-JP" altLang="en-US" dirty="0" smtClean="0">
                <a:solidFill>
                  <a:schemeClr val="tx1"/>
                </a:solidFill>
              </a:rPr>
              <a:t>校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kumimoji="1" lang="ja-JP" altLang="en-US" dirty="0" smtClean="0">
                <a:solidFill>
                  <a:schemeClr val="tx1"/>
                </a:solidFill>
              </a:rPr>
              <a:t>千葉県        </a:t>
            </a:r>
            <a:r>
              <a:rPr kumimoji="1" lang="en-US" altLang="ja-JP" dirty="0" smtClean="0">
                <a:solidFill>
                  <a:schemeClr val="tx1"/>
                </a:solidFill>
              </a:rPr>
              <a:t>3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" name="四角形吹き出し 25"/>
          <p:cNvSpPr/>
          <p:nvPr/>
        </p:nvSpPr>
        <p:spPr>
          <a:xfrm>
            <a:off x="179512" y="5660308"/>
            <a:ext cx="2282826" cy="1167051"/>
          </a:xfrm>
          <a:prstGeom prst="wedgeRectCallout">
            <a:avLst>
              <a:gd name="adj1" fmla="val 80141"/>
              <a:gd name="adj2" fmla="val -34623"/>
            </a:avLst>
          </a:prstGeom>
          <a:noFill/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srgbClr val="00B0F0"/>
                </a:solidFill>
              </a:rPr>
              <a:t>【</a:t>
            </a:r>
            <a:r>
              <a:rPr lang="ja-JP" altLang="en-US" dirty="0" smtClean="0">
                <a:solidFill>
                  <a:srgbClr val="00B0F0"/>
                </a:solidFill>
              </a:rPr>
              <a:t>九州・沖縄</a:t>
            </a:r>
            <a:r>
              <a:rPr lang="en-US" altLang="ja-JP" dirty="0" smtClean="0">
                <a:solidFill>
                  <a:srgbClr val="00B0F0"/>
                </a:solidFill>
              </a:rPr>
              <a:t>】</a:t>
            </a:r>
          </a:p>
          <a:p>
            <a:pPr lvl="1"/>
            <a:r>
              <a:rPr lang="ja-JP" altLang="en-US" dirty="0" smtClean="0">
                <a:solidFill>
                  <a:schemeClr val="tx1"/>
                </a:solidFill>
              </a:rPr>
              <a:t>福岡</a:t>
            </a:r>
            <a:r>
              <a:rPr kumimoji="1" lang="ja-JP" altLang="en-US" dirty="0" smtClean="0">
                <a:solidFill>
                  <a:schemeClr val="tx1"/>
                </a:solidFill>
              </a:rPr>
              <a:t>県　    </a:t>
            </a:r>
            <a:r>
              <a:rPr kumimoji="1" lang="en-US" altLang="ja-JP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1"/>
                </a:solidFill>
              </a:rPr>
              <a:t>大分県　    </a:t>
            </a:r>
            <a:r>
              <a:rPr lang="en-US" altLang="ja-JP" dirty="0" smtClean="0">
                <a:solidFill>
                  <a:schemeClr val="tx1"/>
                </a:solidFill>
              </a:rPr>
              <a:t>1</a:t>
            </a:r>
            <a:r>
              <a:rPr lang="ja-JP" altLang="en-US" dirty="0" smtClean="0">
                <a:solidFill>
                  <a:schemeClr val="tx1"/>
                </a:solidFill>
              </a:rPr>
              <a:t>校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lang="ja-JP" altLang="en-US" dirty="0">
                <a:solidFill>
                  <a:schemeClr val="tx1"/>
                </a:solidFill>
              </a:rPr>
              <a:t>鹿児島</a:t>
            </a:r>
            <a:r>
              <a:rPr kumimoji="1" lang="ja-JP" altLang="en-US" dirty="0" smtClean="0">
                <a:solidFill>
                  <a:schemeClr val="tx1"/>
                </a:solidFill>
              </a:rPr>
              <a:t>県　</a:t>
            </a:r>
            <a:r>
              <a:rPr kumimoji="1" lang="en-US" altLang="ja-JP" dirty="0" smtClean="0">
                <a:solidFill>
                  <a:schemeClr val="tx1"/>
                </a:solidFill>
              </a:rPr>
              <a:t>2</a:t>
            </a:r>
            <a:r>
              <a:rPr kumimoji="1" lang="ja-JP" altLang="en-US" dirty="0" smtClean="0">
                <a:solidFill>
                  <a:schemeClr val="tx1"/>
                </a:solidFill>
              </a:rPr>
              <a:t>校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3131840" y="2636912"/>
            <a:ext cx="2880320" cy="2880320"/>
            <a:chOff x="3116424" y="2276500"/>
            <a:chExt cx="2880320" cy="2880320"/>
          </a:xfrm>
          <a:solidFill>
            <a:srgbClr val="FFC000">
              <a:alpha val="94000"/>
            </a:srgbClr>
          </a:solidFill>
          <a:effectLst/>
        </p:grpSpPr>
        <p:sp>
          <p:nvSpPr>
            <p:cNvPr id="10" name="円/楕円 9"/>
            <p:cNvSpPr/>
            <p:nvPr/>
          </p:nvSpPr>
          <p:spPr>
            <a:xfrm>
              <a:off x="3116424" y="2276500"/>
              <a:ext cx="2880320" cy="2880320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367944" y="2924572"/>
              <a:ext cx="2412776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4000" dirty="0" smtClean="0"/>
                <a:t>延べ</a:t>
              </a:r>
              <a:endParaRPr lang="en-US" altLang="ja-JP" sz="4000" dirty="0" smtClean="0"/>
            </a:p>
            <a:p>
              <a:pPr algn="ctr"/>
              <a:r>
                <a:rPr lang="en-US" altLang="ja-JP" sz="4000" dirty="0" smtClean="0"/>
                <a:t>9,374</a:t>
              </a:r>
              <a:r>
                <a:rPr lang="ja-JP" altLang="en-US" sz="4000" dirty="0" smtClean="0"/>
                <a:t>人</a:t>
              </a:r>
              <a:endParaRPr lang="en-US" altLang="ja-JP" sz="4000" dirty="0" smtClean="0"/>
            </a:p>
            <a:p>
              <a:pPr algn="ctr"/>
              <a:r>
                <a:rPr lang="ja-JP" altLang="en-US" sz="2000" dirty="0" smtClean="0"/>
                <a:t>（</a:t>
              </a:r>
              <a:r>
                <a:rPr lang="en-US" altLang="ja-JP" sz="2000" dirty="0" smtClean="0"/>
                <a:t>2004-2016</a:t>
              </a:r>
              <a:r>
                <a:rPr lang="ja-JP" altLang="en-US" sz="2000" dirty="0" smtClean="0"/>
                <a:t>年）</a:t>
              </a:r>
              <a:endParaRPr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307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 rot="5400000">
            <a:off x="3667743" y="3296986"/>
            <a:ext cx="2341590" cy="1453491"/>
            <a:chOff x="2466617" y="1509595"/>
            <a:chExt cx="524659" cy="950796"/>
          </a:xfrm>
        </p:grpSpPr>
        <p:sp>
          <p:nvSpPr>
            <p:cNvPr id="14" name="右矢印 13"/>
            <p:cNvSpPr/>
            <p:nvPr/>
          </p:nvSpPr>
          <p:spPr>
            <a:xfrm>
              <a:off x="2466617" y="1509595"/>
              <a:ext cx="524659" cy="950796"/>
            </a:xfrm>
            <a:prstGeom prst="rightArrow">
              <a:avLst>
                <a:gd name="adj1" fmla="val 60000"/>
                <a:gd name="adj2" fmla="val 34997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" name="右矢印 6"/>
            <p:cNvSpPr/>
            <p:nvPr/>
          </p:nvSpPr>
          <p:spPr>
            <a:xfrm>
              <a:off x="2466618" y="2078855"/>
              <a:ext cx="367261" cy="3682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sz="1900" kern="120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361040" cy="1143000"/>
          </a:xfrm>
        </p:spPr>
        <p:txBody>
          <a:bodyPr>
            <a:noAutofit/>
          </a:bodyPr>
          <a:lstStyle/>
          <a:p>
            <a:r>
              <a:rPr lang="ja-JP" altLang="en-US" sz="3200" dirty="0" smtClean="0"/>
              <a:t>ワールドマスターズゲームズ</a:t>
            </a:r>
            <a:r>
              <a:rPr lang="en-US" altLang="ja-JP" sz="3200" dirty="0" smtClean="0"/>
              <a:t>2021</a:t>
            </a:r>
            <a:r>
              <a:rPr lang="ja-JP" altLang="en-US" sz="3200" dirty="0" smtClean="0"/>
              <a:t>関西</a:t>
            </a:r>
            <a:r>
              <a:rPr kumimoji="1" lang="ja-JP" altLang="en-US" sz="3200" dirty="0" smtClean="0"/>
              <a:t>への</a:t>
            </a:r>
            <a:r>
              <a:rPr lang="ja-JP" altLang="en-US" sz="3200" dirty="0"/>
              <a:t>貢献</a:t>
            </a:r>
            <a:endParaRPr kumimoji="1" lang="ja-JP" altLang="en-US" sz="32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20968" y="1365702"/>
            <a:ext cx="4695048" cy="2686328"/>
            <a:chOff x="20968" y="1509719"/>
            <a:chExt cx="4695048" cy="2686328"/>
          </a:xfrm>
        </p:grpSpPr>
        <p:sp>
          <p:nvSpPr>
            <p:cNvPr id="19" name="角丸四角形 18"/>
            <p:cNvSpPr/>
            <p:nvPr/>
          </p:nvSpPr>
          <p:spPr>
            <a:xfrm>
              <a:off x="20968" y="1867205"/>
              <a:ext cx="4695048" cy="2328842"/>
            </a:xfrm>
            <a:prstGeom prst="roundRect">
              <a:avLst>
                <a:gd name="adj" fmla="val 792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Wingdings" charset="2"/>
                <a:buChar char="ü"/>
              </a:pPr>
              <a:endParaRPr lang="en-US" altLang="ja-JP" sz="2000" dirty="0" smtClean="0">
                <a:solidFill>
                  <a:srgbClr val="00000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ja-JP" altLang="en-US" dirty="0" smtClean="0">
                  <a:solidFill>
                    <a:schemeClr val="tx1"/>
                  </a:solidFill>
                </a:rPr>
                <a:t>ボランティア</a:t>
              </a:r>
              <a:r>
                <a:rPr lang="ja-JP" altLang="en-US" dirty="0">
                  <a:solidFill>
                    <a:schemeClr val="tx1"/>
                  </a:solidFill>
                </a:rPr>
                <a:t>としてのライターが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いない</a:t>
              </a:r>
              <a:endParaRPr lang="en-US" altLang="ja-JP" dirty="0">
                <a:solidFill>
                  <a:schemeClr val="tx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ja-JP" altLang="en-US" dirty="0">
                  <a:solidFill>
                    <a:schemeClr val="tx1"/>
                  </a:solidFill>
                </a:rPr>
                <a:t>大学の現役生・卒業生ボランティア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の</a:t>
              </a:r>
              <a:endParaRPr lang="en-US" altLang="ja-JP" dirty="0" smtClean="0">
                <a:solidFill>
                  <a:schemeClr val="tx1"/>
                </a:solidFill>
              </a:endParaRPr>
            </a:p>
            <a:p>
              <a:r>
                <a:rPr lang="ja-JP" altLang="en-US" dirty="0">
                  <a:solidFill>
                    <a:schemeClr val="tx1"/>
                  </a:solidFill>
                </a:rPr>
                <a:t>　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　関わり</a:t>
              </a:r>
              <a:r>
                <a:rPr lang="ja-JP" altLang="en-US" dirty="0">
                  <a:solidFill>
                    <a:schemeClr val="tx1"/>
                  </a:solidFill>
                </a:rPr>
                <a:t>が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少ない</a:t>
              </a:r>
              <a:endParaRPr lang="en-US" altLang="ja-JP" dirty="0">
                <a:solidFill>
                  <a:schemeClr val="tx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ja-JP" altLang="en-US" dirty="0" smtClean="0">
                  <a:solidFill>
                    <a:schemeClr val="tx1"/>
                  </a:solidFill>
                </a:rPr>
                <a:t>取り上げられて</a:t>
              </a:r>
              <a:r>
                <a:rPr lang="ja-JP" altLang="en-US" dirty="0">
                  <a:solidFill>
                    <a:schemeClr val="tx1"/>
                  </a:solidFill>
                </a:rPr>
                <a:t>いる人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の数</a:t>
              </a:r>
              <a:r>
                <a:rPr lang="ja-JP" altLang="en-US" dirty="0">
                  <a:solidFill>
                    <a:schemeClr val="tx1"/>
                  </a:solidFill>
                </a:rPr>
                <a:t>が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少ない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【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量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】</a:t>
              </a:r>
              <a:endParaRPr lang="en-US" altLang="ja-JP" dirty="0">
                <a:solidFill>
                  <a:schemeClr val="tx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ja-JP" altLang="en-US" dirty="0" smtClean="0">
                  <a:solidFill>
                    <a:schemeClr val="tx1"/>
                  </a:solidFill>
                </a:rPr>
                <a:t>取り上げられて</a:t>
              </a:r>
              <a:r>
                <a:rPr lang="ja-JP" altLang="en-US" dirty="0">
                  <a:solidFill>
                    <a:schemeClr val="tx1"/>
                  </a:solidFill>
                </a:rPr>
                <a:t>いる人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が限定的</a:t>
              </a:r>
              <a:r>
                <a:rPr lang="ja-JP" altLang="en-US" dirty="0">
                  <a:solidFill>
                    <a:schemeClr val="tx1"/>
                  </a:solidFill>
                </a:rPr>
                <a:t>で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ある</a:t>
              </a:r>
              <a:r>
                <a:rPr lang="en-US" altLang="ja-JP" dirty="0">
                  <a:solidFill>
                    <a:schemeClr val="tx1"/>
                  </a:solidFill>
                </a:rPr>
                <a:t>【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質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】</a:t>
              </a:r>
              <a:endParaRPr lang="ja-JP" altLang="en-US" dirty="0">
                <a:solidFill>
                  <a:schemeClr val="tx1"/>
                </a:solidFill>
              </a:endParaRPr>
            </a:p>
            <a:p>
              <a:pPr marL="342900" indent="-342900">
                <a:buFont typeface="Wingdings" charset="2"/>
                <a:buChar char="ü"/>
              </a:pPr>
              <a:endParaRPr lang="en-US" altLang="ja-JP" sz="16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948079" y="1509719"/>
              <a:ext cx="2840826" cy="517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/>
                <a:t>関西</a:t>
              </a:r>
              <a:r>
                <a:rPr kumimoji="1" lang="en-US" altLang="ja-JP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WMG</a:t>
              </a:r>
              <a:r>
                <a:rPr kumimoji="1" lang="ja-JP" altLang="en-US" b="1" dirty="0" smtClean="0"/>
                <a:t>の課題</a:t>
              </a:r>
              <a:endParaRPr kumimoji="1" lang="ja-JP" altLang="en-US" b="1" dirty="0"/>
            </a:p>
          </p:txBody>
        </p:sp>
      </p:grpSp>
      <p:cxnSp>
        <p:nvCxnSpPr>
          <p:cNvPr id="12" name="直線コネクタ 11"/>
          <p:cNvCxnSpPr/>
          <p:nvPr/>
        </p:nvCxnSpPr>
        <p:spPr>
          <a:xfrm>
            <a:off x="323528" y="1124744"/>
            <a:ext cx="864096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/>
          <p:cNvGrpSpPr/>
          <p:nvPr/>
        </p:nvGrpSpPr>
        <p:grpSpPr>
          <a:xfrm>
            <a:off x="4788024" y="1340768"/>
            <a:ext cx="4268890" cy="2736197"/>
            <a:chOff x="3479288" y="1480943"/>
            <a:chExt cx="2341143" cy="2736197"/>
          </a:xfrm>
        </p:grpSpPr>
        <p:sp>
          <p:nvSpPr>
            <p:cNvPr id="16" name="角丸四角形 15"/>
            <p:cNvSpPr/>
            <p:nvPr/>
          </p:nvSpPr>
          <p:spPr>
            <a:xfrm>
              <a:off x="3479288" y="1877051"/>
              <a:ext cx="2341143" cy="2340089"/>
            </a:xfrm>
            <a:prstGeom prst="roundRect">
              <a:avLst>
                <a:gd name="adj" fmla="val 792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ja-JP" altLang="en-US" dirty="0">
                  <a:solidFill>
                    <a:schemeClr val="tx1"/>
                  </a:solidFill>
                </a:rPr>
                <a:t>大会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を大学の現役生・卒業生の　　　ボランティアが立ち上げ、運営してきた</a:t>
              </a:r>
              <a:endParaRPr lang="en-US" altLang="ja-JP" dirty="0" smtClean="0">
                <a:solidFill>
                  <a:schemeClr val="tx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kumimoji="1" lang="ja-JP" altLang="en-US" dirty="0" smtClean="0">
                  <a:solidFill>
                    <a:schemeClr val="tx1"/>
                  </a:solidFill>
                </a:rPr>
                <a:t>ネットワークを持っている、</a:t>
              </a:r>
              <a:r>
                <a:rPr lang="en-US" altLang="ja-JP" dirty="0">
                  <a:solidFill>
                    <a:schemeClr val="tx1"/>
                  </a:solidFill>
                </a:rPr>
                <a:t/>
              </a:r>
              <a:br>
                <a:rPr lang="en-US" altLang="ja-JP" dirty="0">
                  <a:solidFill>
                    <a:schemeClr val="tx1"/>
                  </a:solidFill>
                </a:rPr>
              </a:br>
              <a:r>
                <a:rPr kumimoji="1" lang="ja-JP" altLang="en-US" dirty="0" smtClean="0">
                  <a:solidFill>
                    <a:schemeClr val="tx1"/>
                  </a:solidFill>
                </a:rPr>
                <a:t>作り方を知っている</a:t>
              </a:r>
              <a:endParaRPr kumimoji="1" lang="en-US" altLang="ja-JP" dirty="0" smtClean="0">
                <a:solidFill>
                  <a:schemeClr val="tx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ja-JP" altLang="en-US" dirty="0" smtClean="0">
                  <a:solidFill>
                    <a:schemeClr val="tx1"/>
                  </a:solidFill>
                </a:rPr>
                <a:t>発信活動を行ってきた経験と実績</a:t>
              </a:r>
              <a:endParaRPr lang="en-US" altLang="ja-JP" dirty="0" smtClean="0">
                <a:solidFill>
                  <a:schemeClr val="tx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kumimoji="1" lang="ja-JP" altLang="en-US" dirty="0" smtClean="0">
                  <a:solidFill>
                    <a:schemeClr val="tx1"/>
                  </a:solidFill>
                </a:rPr>
                <a:t>マスターズを支えたい、伝えたい</a:t>
              </a:r>
              <a:r>
                <a:rPr lang="ja-JP" altLang="en-US" dirty="0">
                  <a:solidFill>
                    <a:schemeClr val="tx1"/>
                  </a:solidFill>
                </a:rPr>
                <a:t>　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　　　　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という情熱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3645116" y="1480943"/>
              <a:ext cx="2009487" cy="54211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/>
                <a:t>マスターズスポーツ振興支援室</a:t>
              </a:r>
              <a:endParaRPr kumimoji="1" lang="ja-JP" altLang="en-US" b="1" dirty="0"/>
            </a:p>
          </p:txBody>
        </p:sp>
      </p:grpSp>
      <p:sp>
        <p:nvSpPr>
          <p:cNvPr id="4" name="爆発 1 3"/>
          <p:cNvSpPr/>
          <p:nvPr/>
        </p:nvSpPr>
        <p:spPr>
          <a:xfrm>
            <a:off x="0" y="4869160"/>
            <a:ext cx="9100644" cy="1792940"/>
          </a:xfrm>
          <a:prstGeom prst="irregularSeal1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学生ルポバンクの新設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73790" y="4293096"/>
            <a:ext cx="452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多くの人のスポーツライフの開花を伝えたい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線コネクタ 19"/>
          <p:cNvCxnSpPr/>
          <p:nvPr/>
        </p:nvCxnSpPr>
        <p:spPr>
          <a:xfrm>
            <a:off x="510636" y="908720"/>
            <a:ext cx="817567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タイトル 1"/>
          <p:cNvSpPr txBox="1">
            <a:spLocks/>
          </p:cNvSpPr>
          <p:nvPr/>
        </p:nvSpPr>
        <p:spPr>
          <a:xfrm>
            <a:off x="483675" y="19776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学生ルポバンクの概要</a:t>
            </a:r>
            <a:endParaRPr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65207" y="1097935"/>
            <a:ext cx="2715221" cy="5616624"/>
            <a:chOff x="5824843" y="1172907"/>
            <a:chExt cx="3221186" cy="5477159"/>
          </a:xfrm>
        </p:grpSpPr>
        <p:sp>
          <p:nvSpPr>
            <p:cNvPr id="7" name="正方形/長方形 6"/>
            <p:cNvSpPr/>
            <p:nvPr/>
          </p:nvSpPr>
          <p:spPr>
            <a:xfrm>
              <a:off x="5824843" y="4437112"/>
              <a:ext cx="3221186" cy="22129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5824843" y="1172907"/>
              <a:ext cx="3221186" cy="3355507"/>
              <a:chOff x="6852067" y="123004"/>
              <a:chExt cx="2977532" cy="3755184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6852067" y="123004"/>
                <a:ext cx="2977532" cy="3755184"/>
                <a:chOff x="6519634" y="1014867"/>
                <a:chExt cx="2977532" cy="3755184"/>
              </a:xfrm>
            </p:grpSpPr>
            <p:grpSp>
              <p:nvGrpSpPr>
                <p:cNvPr id="3" name="グループ化 2"/>
                <p:cNvGrpSpPr/>
                <p:nvPr/>
              </p:nvGrpSpPr>
              <p:grpSpPr>
                <a:xfrm>
                  <a:off x="6519634" y="1014867"/>
                  <a:ext cx="2977532" cy="3755184"/>
                  <a:chOff x="121890" y="1482110"/>
                  <a:chExt cx="2977532" cy="3755184"/>
                </a:xfrm>
              </p:grpSpPr>
              <p:grpSp>
                <p:nvGrpSpPr>
                  <p:cNvPr id="1040" name="グループ化 1039"/>
                  <p:cNvGrpSpPr/>
                  <p:nvPr/>
                </p:nvGrpSpPr>
                <p:grpSpPr>
                  <a:xfrm>
                    <a:off x="121890" y="1482110"/>
                    <a:ext cx="2977532" cy="3755184"/>
                    <a:chOff x="6046168" y="2906272"/>
                    <a:chExt cx="2977532" cy="3755184"/>
                  </a:xfrm>
                </p:grpSpPr>
                <p:grpSp>
                  <p:nvGrpSpPr>
                    <p:cNvPr id="1037" name="グループ化 1036"/>
                    <p:cNvGrpSpPr/>
                    <p:nvPr/>
                  </p:nvGrpSpPr>
                  <p:grpSpPr>
                    <a:xfrm>
                      <a:off x="6046168" y="2906272"/>
                      <a:ext cx="2977532" cy="3755184"/>
                      <a:chOff x="6046168" y="2888342"/>
                      <a:chExt cx="2977532" cy="3755184"/>
                    </a:xfrm>
                  </p:grpSpPr>
                  <p:grpSp>
                    <p:nvGrpSpPr>
                      <p:cNvPr id="1036" name="グループ化 1035"/>
                      <p:cNvGrpSpPr/>
                      <p:nvPr/>
                    </p:nvGrpSpPr>
                    <p:grpSpPr>
                      <a:xfrm>
                        <a:off x="6046168" y="3147500"/>
                        <a:ext cx="2977532" cy="3496026"/>
                        <a:chOff x="6046168" y="3147500"/>
                        <a:chExt cx="2977532" cy="3496026"/>
                      </a:xfrm>
                    </p:grpSpPr>
                    <p:sp>
                      <p:nvSpPr>
                        <p:cNvPr id="1035" name="正方形/長方形 1034"/>
                        <p:cNvSpPr/>
                        <p:nvPr/>
                      </p:nvSpPr>
                      <p:spPr>
                        <a:xfrm>
                          <a:off x="6046168" y="3147500"/>
                          <a:ext cx="2977532" cy="34960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dirty="0"/>
                        </a:p>
                      </p:txBody>
                    </p:sp>
                    <p:grpSp>
                      <p:nvGrpSpPr>
                        <p:cNvPr id="51" name="グループ化 50"/>
                        <p:cNvGrpSpPr/>
                        <p:nvPr/>
                      </p:nvGrpSpPr>
                      <p:grpSpPr>
                        <a:xfrm>
                          <a:off x="6819691" y="4660120"/>
                          <a:ext cx="1635573" cy="1614074"/>
                          <a:chOff x="4267847" y="2836592"/>
                          <a:chExt cx="4016366" cy="2075103"/>
                        </a:xfrm>
                      </p:grpSpPr>
                      <p:sp>
                        <p:nvSpPr>
                          <p:cNvPr id="56" name="角丸四角形 55"/>
                          <p:cNvSpPr/>
                          <p:nvPr/>
                        </p:nvSpPr>
                        <p:spPr>
                          <a:xfrm>
                            <a:off x="5133682" y="3959436"/>
                            <a:ext cx="2103064" cy="952259"/>
                          </a:xfrm>
                          <a:prstGeom prst="roundRect">
                            <a:avLst/>
                          </a:prstGeom>
                          <a:solidFill>
                            <a:srgbClr val="FFC000"/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kumimoji="1" lang="ja-JP" altLang="en-US" sz="1200" dirty="0" smtClean="0"/>
                              <a:t>撮影</a:t>
                            </a:r>
                            <a:endParaRPr kumimoji="1" lang="ja-JP" altLang="en-US" sz="1200" dirty="0"/>
                          </a:p>
                        </p:txBody>
                      </p:sp>
                      <p:sp>
                        <p:nvSpPr>
                          <p:cNvPr id="57" name="右矢印 56"/>
                          <p:cNvSpPr/>
                          <p:nvPr/>
                        </p:nvSpPr>
                        <p:spPr>
                          <a:xfrm rot="17443325">
                            <a:off x="4137935" y="3004015"/>
                            <a:ext cx="858751" cy="598928"/>
                          </a:xfrm>
                          <a:prstGeom prst="rightArrow">
                            <a:avLst/>
                          </a:prstGeom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n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/>
                          </a:p>
                        </p:txBody>
                      </p:sp>
                      <p:sp>
                        <p:nvSpPr>
                          <p:cNvPr id="59" name="右矢印 58"/>
                          <p:cNvSpPr/>
                          <p:nvPr/>
                        </p:nvSpPr>
                        <p:spPr>
                          <a:xfrm rot="16200000">
                            <a:off x="5804253" y="3004102"/>
                            <a:ext cx="944648" cy="651933"/>
                          </a:xfrm>
                          <a:prstGeom prst="rightArrow">
                            <a:avLst/>
                          </a:prstGeom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n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/>
                          </a:p>
                        </p:txBody>
                      </p:sp>
                      <p:sp>
                        <p:nvSpPr>
                          <p:cNvPr id="60" name="右矢印 59"/>
                          <p:cNvSpPr/>
                          <p:nvPr/>
                        </p:nvSpPr>
                        <p:spPr>
                          <a:xfrm rot="14449729">
                            <a:off x="7533824" y="3007260"/>
                            <a:ext cx="921057" cy="579721"/>
                          </a:xfrm>
                          <a:prstGeom prst="rightArrow">
                            <a:avLst/>
                          </a:prstGeom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n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kumimoji="1" lang="ja-JP" altLang="en-US"/>
                          </a:p>
                        </p:txBody>
                      </p:sp>
                    </p:grpSp>
                  </p:grpSp>
                  <p:sp>
                    <p:nvSpPr>
                      <p:cNvPr id="63" name="円/楕円 62"/>
                      <p:cNvSpPr/>
                      <p:nvPr/>
                    </p:nvSpPr>
                    <p:spPr>
                      <a:xfrm>
                        <a:off x="6408766" y="2888342"/>
                        <a:ext cx="2213516" cy="518315"/>
                      </a:xfrm>
                      <a:prstGeom prst="ellipse">
                        <a:avLst/>
                      </a:prstGeom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ja-JP" altLang="en-US" sz="2400" dirty="0" smtClean="0"/>
                          <a:t>組織図</a:t>
                        </a:r>
                        <a:endParaRPr kumimoji="1" lang="ja-JP" altLang="en-US" sz="2400" dirty="0"/>
                      </a:p>
                    </p:txBody>
                  </p:sp>
                </p:grpSp>
                <p:sp>
                  <p:nvSpPr>
                    <p:cNvPr id="1039" name="テキスト ボックス 1038"/>
                    <p:cNvSpPr txBox="1"/>
                    <p:nvPr/>
                  </p:nvSpPr>
                  <p:spPr>
                    <a:xfrm>
                      <a:off x="6865556" y="6292124"/>
                      <a:ext cx="146987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ja-JP" altLang="en-US" dirty="0" smtClean="0"/>
                        <a:t>ボランティア</a:t>
                      </a:r>
                      <a:endParaRPr kumimoji="1" lang="ja-JP" altLang="en-US" dirty="0"/>
                    </a:p>
                  </p:txBody>
                </p:sp>
              </p:grpSp>
              <p:sp>
                <p:nvSpPr>
                  <p:cNvPr id="47" name="角丸四角形 46"/>
                  <p:cNvSpPr/>
                  <p:nvPr/>
                </p:nvSpPr>
                <p:spPr>
                  <a:xfrm>
                    <a:off x="162760" y="4127637"/>
                    <a:ext cx="1013010" cy="724707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ja-JP" altLang="en-US" sz="1200" dirty="0" smtClean="0"/>
                      <a:t>取材、配信</a:t>
                    </a:r>
                    <a:endParaRPr kumimoji="1" lang="en-US" altLang="ja-JP" sz="1200" dirty="0" smtClean="0"/>
                  </a:p>
                </p:txBody>
              </p:sp>
              <p:sp>
                <p:nvSpPr>
                  <p:cNvPr id="48" name="角丸四角形 47"/>
                  <p:cNvSpPr/>
                  <p:nvPr/>
                </p:nvSpPr>
                <p:spPr>
                  <a:xfrm>
                    <a:off x="2200212" y="4127269"/>
                    <a:ext cx="785660" cy="724707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ja-JP" altLang="en-US" sz="1200" dirty="0" smtClean="0"/>
                      <a:t>翻訳</a:t>
                    </a:r>
                    <a:endParaRPr kumimoji="1" lang="ja-JP" altLang="en-US" sz="1200" dirty="0"/>
                  </a:p>
                </p:txBody>
              </p:sp>
            </p:grpSp>
            <p:sp>
              <p:nvSpPr>
                <p:cNvPr id="6" name="正方形/長方形 5"/>
                <p:cNvSpPr/>
                <p:nvPr/>
              </p:nvSpPr>
              <p:spPr>
                <a:xfrm>
                  <a:off x="6551268" y="2744583"/>
                  <a:ext cx="2920363" cy="18784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15" name="グループ化 14"/>
              <p:cNvGrpSpPr/>
              <p:nvPr/>
            </p:nvGrpSpPr>
            <p:grpSpPr>
              <a:xfrm>
                <a:off x="6997334" y="772934"/>
                <a:ext cx="2772505" cy="2483164"/>
                <a:chOff x="6997334" y="772934"/>
                <a:chExt cx="2772505" cy="2483164"/>
              </a:xfrm>
            </p:grpSpPr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7427660" y="2853038"/>
                  <a:ext cx="1888299" cy="403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ja-JP" altLang="en-US" b="1" dirty="0" smtClean="0">
                      <a:solidFill>
                        <a:srgbClr val="FF0000"/>
                      </a:solidFill>
                    </a:rPr>
                    <a:t>学生ルポバンク</a:t>
                  </a:r>
                  <a:endParaRPr kumimoji="1" lang="ja-JP" altLang="en-US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3" name="右矢印 52"/>
                <p:cNvSpPr/>
                <p:nvPr/>
              </p:nvSpPr>
              <p:spPr>
                <a:xfrm rot="16200000">
                  <a:off x="7973393" y="2340781"/>
                  <a:ext cx="696060" cy="220444"/>
                </a:xfrm>
                <a:prstGeom prst="rightArrow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右矢印 54"/>
                <p:cNvSpPr/>
                <p:nvPr/>
              </p:nvSpPr>
              <p:spPr>
                <a:xfrm rot="18398741">
                  <a:off x="8488325" y="2406310"/>
                  <a:ext cx="696060" cy="220444"/>
                </a:xfrm>
                <a:prstGeom prst="rightArrow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右矢印 57"/>
                <p:cNvSpPr/>
                <p:nvPr/>
              </p:nvSpPr>
              <p:spPr>
                <a:xfrm rot="14085154">
                  <a:off x="7454281" y="2395102"/>
                  <a:ext cx="696060" cy="220444"/>
                </a:xfrm>
                <a:prstGeom prst="rightArrow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6997334" y="772934"/>
                  <a:ext cx="2772505" cy="403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ja-JP" altLang="en-US" dirty="0" smtClean="0"/>
                    <a:t>学生ルポライターチーム</a:t>
                  </a:r>
                  <a:endParaRPr kumimoji="1" lang="ja-JP" altLang="en-US" dirty="0"/>
                </a:p>
              </p:txBody>
            </p:sp>
          </p:grpSp>
        </p:grpSp>
        <p:sp>
          <p:nvSpPr>
            <p:cNvPr id="90" name="正方形/長方形 89"/>
            <p:cNvSpPr/>
            <p:nvPr/>
          </p:nvSpPr>
          <p:spPr>
            <a:xfrm>
              <a:off x="5868144" y="4168374"/>
              <a:ext cx="3150261" cy="22129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1074439" y="2186820"/>
            <a:ext cx="720907" cy="642057"/>
            <a:chOff x="-2406005" y="3601429"/>
            <a:chExt cx="1440160" cy="1021889"/>
          </a:xfrm>
        </p:grpSpPr>
        <p:pic>
          <p:nvPicPr>
            <p:cNvPr id="93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5" r="16165"/>
            <a:stretch/>
          </p:blipFill>
          <p:spPr bwMode="auto">
            <a:xfrm>
              <a:off x="-2314575" y="3675522"/>
              <a:ext cx="419100" cy="87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5" r="16165"/>
            <a:stretch/>
          </p:blipFill>
          <p:spPr bwMode="auto">
            <a:xfrm>
              <a:off x="-1895475" y="3675522"/>
              <a:ext cx="419100" cy="87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5" r="16165"/>
            <a:stretch/>
          </p:blipFill>
          <p:spPr bwMode="auto">
            <a:xfrm>
              <a:off x="-1476672" y="3675522"/>
              <a:ext cx="419100" cy="87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正方形/長方形 95"/>
            <p:cNvSpPr/>
            <p:nvPr/>
          </p:nvSpPr>
          <p:spPr>
            <a:xfrm>
              <a:off x="-2406005" y="3601429"/>
              <a:ext cx="1440160" cy="102188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271871" y="2186821"/>
            <a:ext cx="720907" cy="642057"/>
            <a:chOff x="-2406005" y="3601429"/>
            <a:chExt cx="1440160" cy="1021889"/>
          </a:xfrm>
        </p:grpSpPr>
        <p:pic>
          <p:nvPicPr>
            <p:cNvPr id="98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5" r="16165"/>
            <a:stretch/>
          </p:blipFill>
          <p:spPr bwMode="auto">
            <a:xfrm>
              <a:off x="-2314575" y="3675522"/>
              <a:ext cx="419100" cy="87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5" r="16165"/>
            <a:stretch/>
          </p:blipFill>
          <p:spPr bwMode="auto">
            <a:xfrm>
              <a:off x="-1895475" y="3675522"/>
              <a:ext cx="419100" cy="87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5" r="16165"/>
            <a:stretch/>
          </p:blipFill>
          <p:spPr bwMode="auto">
            <a:xfrm>
              <a:off x="-1476672" y="3675522"/>
              <a:ext cx="419100" cy="87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正方形/長方形 100"/>
            <p:cNvSpPr/>
            <p:nvPr/>
          </p:nvSpPr>
          <p:spPr>
            <a:xfrm>
              <a:off x="-2406005" y="3601429"/>
              <a:ext cx="1440160" cy="102188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2" name="グループ化 101"/>
          <p:cNvGrpSpPr/>
          <p:nvPr/>
        </p:nvGrpSpPr>
        <p:grpSpPr>
          <a:xfrm>
            <a:off x="1877006" y="2189702"/>
            <a:ext cx="720907" cy="642057"/>
            <a:chOff x="-2406005" y="3601429"/>
            <a:chExt cx="1440160" cy="1021889"/>
          </a:xfrm>
        </p:grpSpPr>
        <p:pic>
          <p:nvPicPr>
            <p:cNvPr id="103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5" r="16165"/>
            <a:stretch/>
          </p:blipFill>
          <p:spPr bwMode="auto">
            <a:xfrm>
              <a:off x="-2314575" y="3675522"/>
              <a:ext cx="419100" cy="87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5" r="16165"/>
            <a:stretch/>
          </p:blipFill>
          <p:spPr bwMode="auto">
            <a:xfrm>
              <a:off x="-1895475" y="3675522"/>
              <a:ext cx="419100" cy="87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5" r="16165"/>
            <a:stretch/>
          </p:blipFill>
          <p:spPr bwMode="auto">
            <a:xfrm>
              <a:off x="-1476672" y="3675522"/>
              <a:ext cx="419100" cy="87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正方形/長方形 105"/>
            <p:cNvSpPr/>
            <p:nvPr/>
          </p:nvSpPr>
          <p:spPr>
            <a:xfrm>
              <a:off x="-2406005" y="3601429"/>
              <a:ext cx="1440160" cy="102188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5" r="30359"/>
          <a:stretch/>
        </p:blipFill>
        <p:spPr bwMode="auto">
          <a:xfrm rot="5400000">
            <a:off x="249907" y="3944798"/>
            <a:ext cx="2393854" cy="247920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グループ化 1"/>
          <p:cNvGrpSpPr/>
          <p:nvPr/>
        </p:nvGrpSpPr>
        <p:grpSpPr>
          <a:xfrm>
            <a:off x="2932828" y="1103297"/>
            <a:ext cx="5959652" cy="5611261"/>
            <a:chOff x="2932828" y="1103297"/>
            <a:chExt cx="5959652" cy="5611261"/>
          </a:xfrm>
        </p:grpSpPr>
        <p:sp>
          <p:nvSpPr>
            <p:cNvPr id="81" name="正方形/長方形 80"/>
            <p:cNvSpPr/>
            <p:nvPr/>
          </p:nvSpPr>
          <p:spPr>
            <a:xfrm>
              <a:off x="2932828" y="1335405"/>
              <a:ext cx="5959652" cy="5379153"/>
            </a:xfrm>
            <a:prstGeom prst="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" name="円/楕円 79"/>
            <p:cNvSpPr/>
            <p:nvPr/>
          </p:nvSpPr>
          <p:spPr>
            <a:xfrm>
              <a:off x="5076056" y="1103297"/>
              <a:ext cx="2018512" cy="474942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/>
                <a:t>媒体</a:t>
              </a:r>
              <a:endParaRPr kumimoji="1" lang="ja-JP" altLang="en-US" sz="2400" dirty="0"/>
            </a:p>
          </p:txBody>
        </p:sp>
        <p:grpSp>
          <p:nvGrpSpPr>
            <p:cNvPr id="76" name="グループ化 75"/>
            <p:cNvGrpSpPr/>
            <p:nvPr/>
          </p:nvGrpSpPr>
          <p:grpSpPr>
            <a:xfrm>
              <a:off x="3123794" y="1966581"/>
              <a:ext cx="5624670" cy="3963514"/>
              <a:chOff x="34458" y="0"/>
              <a:chExt cx="8425974" cy="6924729"/>
            </a:xfrm>
          </p:grpSpPr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" t="14732" r="77015" b="5741"/>
              <a:stretch/>
            </p:blipFill>
            <p:spPr bwMode="auto">
              <a:xfrm>
                <a:off x="34458" y="0"/>
                <a:ext cx="8425974" cy="692472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78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0241" y="4077072"/>
                <a:ext cx="3147976" cy="284765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9" name="正方形/長方形 78"/>
              <p:cNvSpPr/>
              <p:nvPr/>
            </p:nvSpPr>
            <p:spPr>
              <a:xfrm>
                <a:off x="5076056" y="3789040"/>
                <a:ext cx="3096344" cy="28803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▼</a:t>
                </a:r>
                <a:r>
                  <a:rPr kumimoji="1" lang="en-US" altLang="ja-JP" dirty="0" smtClean="0"/>
                  <a:t>Facebook</a:t>
                </a:r>
                <a:endParaRPr kumimoji="1" lang="ja-JP" altLang="en-US" dirty="0"/>
              </a:p>
            </p:txBody>
          </p:sp>
        </p:grpSp>
      </p:grpSp>
      <p:grpSp>
        <p:nvGrpSpPr>
          <p:cNvPr id="65" name="グループ化 64"/>
          <p:cNvGrpSpPr/>
          <p:nvPr/>
        </p:nvGrpSpPr>
        <p:grpSpPr>
          <a:xfrm>
            <a:off x="0" y="98817"/>
            <a:ext cx="9108504" cy="6714559"/>
            <a:chOff x="34458" y="97425"/>
            <a:chExt cx="8425974" cy="6619902"/>
          </a:xfrm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" t="14732" r="77015" b="5741"/>
            <a:stretch/>
          </p:blipFill>
          <p:spPr bwMode="auto">
            <a:xfrm>
              <a:off x="34458" y="97425"/>
              <a:ext cx="8425974" cy="6619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077022"/>
              <a:ext cx="3147976" cy="2626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正方形/長方形 67"/>
            <p:cNvSpPr/>
            <p:nvPr/>
          </p:nvSpPr>
          <p:spPr>
            <a:xfrm>
              <a:off x="5076056" y="3789040"/>
              <a:ext cx="3096344" cy="28803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▼</a:t>
              </a:r>
              <a:r>
                <a:rPr kumimoji="1" lang="en-US" altLang="ja-JP" dirty="0" smtClean="0"/>
                <a:t>Facebook</a:t>
              </a:r>
              <a:endParaRPr kumimoji="1" lang="ja-JP" altLang="en-US" dirty="0"/>
            </a:p>
          </p:txBody>
        </p:sp>
      </p:grpSp>
      <p:sp>
        <p:nvSpPr>
          <p:cNvPr id="69" name="正方形/長方形 68"/>
          <p:cNvSpPr/>
          <p:nvPr/>
        </p:nvSpPr>
        <p:spPr>
          <a:xfrm>
            <a:off x="2027669" y="3784183"/>
            <a:ext cx="3336419" cy="13458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/>
          <p:cNvSpPr/>
          <p:nvPr/>
        </p:nvSpPr>
        <p:spPr>
          <a:xfrm>
            <a:off x="392331" y="5930095"/>
            <a:ext cx="2961518" cy="5088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ボランティアの登録フォーム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71" name="カギ線コネクタ 70"/>
          <p:cNvCxnSpPr>
            <a:stCxn id="70" idx="3"/>
            <a:endCxn id="69" idx="2"/>
          </p:cNvCxnSpPr>
          <p:nvPr/>
        </p:nvCxnSpPr>
        <p:spPr>
          <a:xfrm flipV="1">
            <a:off x="3353849" y="5129984"/>
            <a:ext cx="342030" cy="1054553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01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6340</TotalTime>
  <Words>1381</Words>
  <Application>Microsoft Office PowerPoint</Application>
  <PresentationFormat>画面に合わせる (4:3)</PresentationFormat>
  <Paragraphs>482</Paragraphs>
  <Slides>20</Slides>
  <Notes>17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Office ​​テーマ</vt:lpstr>
      <vt:lpstr>学生ルポライターチームの新設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ワールドマスターズゲームズ2021関西への貢献</vt:lpstr>
      <vt:lpstr>PowerPoint プレゼンテーション</vt:lpstr>
      <vt:lpstr>マスターズスポーツ振興支援室と WMG2021関西大会組織委員会との連携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学生ルポライターチームの活動 ～大会中の対象者～</vt:lpstr>
      <vt:lpstr>PowerPoint プレゼンテーション</vt:lpstr>
      <vt:lpstr>PowerPoint プレゼンテーション</vt:lpstr>
      <vt:lpstr>学生ルポライターチームの活動 ～大会後～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ルポバンクの新設</dc:title>
  <dc:creator>MK1</dc:creator>
  <cp:lastModifiedBy>MK1</cp:lastModifiedBy>
  <cp:revision>269</cp:revision>
  <cp:lastPrinted>2017-01-23T08:49:51Z</cp:lastPrinted>
  <dcterms:created xsi:type="dcterms:W3CDTF">2017-01-13T04:04:09Z</dcterms:created>
  <dcterms:modified xsi:type="dcterms:W3CDTF">2017-01-26T10:55:13Z</dcterms:modified>
</cp:coreProperties>
</file>