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1" r:id="rId3"/>
    <p:sldId id="257" r:id="rId4"/>
    <p:sldId id="290" r:id="rId5"/>
    <p:sldId id="285" r:id="rId6"/>
    <p:sldId id="279" r:id="rId7"/>
    <p:sldId id="278" r:id="rId8"/>
    <p:sldId id="283" r:id="rId9"/>
    <p:sldId id="281" r:id="rId10"/>
    <p:sldId id="280" r:id="rId11"/>
    <p:sldId id="284" r:id="rId12"/>
    <p:sldId id="287" r:id="rId13"/>
    <p:sldId id="289" r:id="rId14"/>
    <p:sldId id="288" r:id="rId15"/>
    <p:sldId id="259" r:id="rId16"/>
    <p:sldId id="282" r:id="rId17"/>
    <p:sldId id="286" r:id="rId18"/>
  </p:sldIdLst>
  <p:sldSz cx="9144000" cy="6858000" type="screen4x3"/>
  <p:notesSz cx="67945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58" autoAdjust="0"/>
    <p:restoredTop sz="94660"/>
  </p:normalViewPr>
  <p:slideViewPr>
    <p:cSldViewPr>
      <p:cViewPr varScale="1">
        <p:scale>
          <a:sx n="59" d="100"/>
          <a:sy n="59" d="100"/>
        </p:scale>
        <p:origin x="152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95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参加者数</c:v>
                </c:pt>
              </c:strCache>
            </c:strRef>
          </c:tx>
          <c:spPr>
            <a:ln w="25400" cap="rnd">
              <a:solidFill>
                <a:schemeClr val="lt1"/>
              </a:solidFill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none"/>
          </c:marker>
          <c:dPt>
            <c:idx val="6"/>
            <c:marker>
              <c:symbol val="none"/>
            </c:marker>
            <c:bubble3D val="0"/>
          </c:dPt>
          <c:dPt>
            <c:idx val="7"/>
            <c:marker>
              <c:symbol val="none"/>
            </c:marker>
            <c:bubble3D val="0"/>
          </c:dPt>
          <c:dPt>
            <c:idx val="8"/>
            <c:marker>
              <c:symbol val="none"/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>
                <a:outerShdw dist="25400" dir="2700000" algn="tl" rotWithShape="0">
                  <a:schemeClr val="accent1"/>
                </a:outerShdw>
              </a:effectLst>
            </c:spPr>
          </c:dPt>
          <c:dPt>
            <c:idx val="9"/>
            <c:marker>
              <c:symbol val="none"/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>
                <a:outerShdw dist="25400" dir="2700000" algn="tl" rotWithShape="0">
                  <a:schemeClr val="accent1"/>
                </a:outerShdw>
              </a:effectLst>
            </c:spPr>
          </c:dPt>
          <c:dLbls>
            <c:spPr>
              <a:solidFill>
                <a:schemeClr val="accent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第1回</c:v>
                </c:pt>
                <c:pt idx="1">
                  <c:v>第2回</c:v>
                </c:pt>
                <c:pt idx="2">
                  <c:v>第3回</c:v>
                </c:pt>
                <c:pt idx="3">
                  <c:v>第4回</c:v>
                </c:pt>
                <c:pt idx="4">
                  <c:v>第5回</c:v>
                </c:pt>
                <c:pt idx="5">
                  <c:v>第6回</c:v>
                </c:pt>
                <c:pt idx="6">
                  <c:v>第7回</c:v>
                </c:pt>
                <c:pt idx="7">
                  <c:v>第8回</c:v>
                </c:pt>
                <c:pt idx="8">
                  <c:v>第9回</c:v>
                </c:pt>
                <c:pt idx="9">
                  <c:v>第10回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8305</c:v>
                </c:pt>
                <c:pt idx="1">
                  <c:v>5437</c:v>
                </c:pt>
                <c:pt idx="2">
                  <c:v>23659</c:v>
                </c:pt>
                <c:pt idx="3">
                  <c:v>11000</c:v>
                </c:pt>
                <c:pt idx="4">
                  <c:v>24886</c:v>
                </c:pt>
                <c:pt idx="5">
                  <c:v>21600</c:v>
                </c:pt>
                <c:pt idx="6">
                  <c:v>28676</c:v>
                </c:pt>
                <c:pt idx="7">
                  <c:v>19000</c:v>
                </c:pt>
                <c:pt idx="8">
                  <c:v>25000</c:v>
                </c:pt>
                <c:pt idx="9">
                  <c:v>50000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gradFill>
                <a:gsLst>
                  <a:gs pos="0">
                    <a:schemeClr val="lt1"/>
                  </a:gs>
                  <a:gs pos="100000">
                    <a:schemeClr val="lt1">
                      <a:alpha val="0"/>
                    </a:schemeClr>
                  </a:gs>
                </a:gsLst>
                <a:lin ang="5400000" scaled="0"/>
              </a:gradFill>
              <a:round/>
            </a:ln>
            <a:effectLst/>
          </c:spPr>
        </c:dropLines>
        <c:smooth val="0"/>
        <c:axId val="128668456"/>
        <c:axId val="128665712"/>
      </c:lineChart>
      <c:catAx>
        <c:axId val="1286684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3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8665712"/>
        <c:crosses val="autoZero"/>
        <c:auto val="1"/>
        <c:lblAlgn val="ctr"/>
        <c:lblOffset val="100"/>
        <c:noMultiLvlLbl val="0"/>
      </c:catAx>
      <c:valAx>
        <c:axId val="1286657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28668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/>
    </a:solidFill>
    <a:ln w="9525" cap="flat" cmpd="sng" algn="ctr">
      <a:solidFill>
        <a:schemeClr val="lt1">
          <a:lumMod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dirty="0"/>
              <a:t>外国別</a:t>
            </a:r>
            <a:r>
              <a:rPr lang="ja-JP" dirty="0" smtClean="0"/>
              <a:t>内訳</a:t>
            </a:r>
            <a:r>
              <a:rPr lang="en-US" altLang="ja-JP" dirty="0" smtClean="0"/>
              <a:t>(3225</a:t>
            </a:r>
            <a:r>
              <a:rPr lang="ja-JP" altLang="en-US" dirty="0" smtClean="0"/>
              <a:t>人</a:t>
            </a:r>
            <a:r>
              <a:rPr lang="en-US" altLang="ja-JP" dirty="0" smtClean="0"/>
              <a:t>)</a:t>
            </a:r>
            <a:r>
              <a:rPr lang="ja-JP" dirty="0"/>
              <a:t>　</a:t>
            </a:r>
          </a:p>
        </c:rich>
      </c:tx>
      <c:layout>
        <c:manualLayout>
          <c:xMode val="edge"/>
          <c:yMode val="edge"/>
          <c:x val="0.3255570114751453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外国別内訳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2.0979088150359763E-2"/>
                  <c:y val="-9.2383915014733808E-2"/>
                </c:manualLayout>
              </c:layout>
              <c:numFmt formatCode="General\ &quot;人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272074298859577"/>
                      <c:h val="0.2135748144386073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13131393470706279"/>
                  <c:y val="-3.1081202617708827E-4"/>
                </c:manualLayout>
              </c:layout>
              <c:numFmt formatCode="General\ &quot;人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863406098575694"/>
                      <c:h val="8.4175832314927965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3.4188059811071411E-2"/>
                  <c:y val="7.1387680910233967E-2"/>
                </c:manualLayout>
              </c:layout>
              <c:numFmt formatCode="General\ &quot;人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226237090695509"/>
                      <c:h val="0.12678992457628163"/>
                    </c:manualLayout>
                  </c15:layout>
                </c:ext>
              </c:extLst>
            </c:dLbl>
            <c:dLbl>
              <c:idx val="3"/>
              <c:layout/>
              <c:numFmt formatCode="General\ &quot;人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565035974744255"/>
                      <c:h val="0.10520568261374838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6.9930497772992053E-2"/>
                  <c:y val="-2.5195613185836494E-2"/>
                </c:manualLayout>
              </c:layout>
              <c:numFmt formatCode="General\ &quot;人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131405707013853"/>
                      <c:h val="0.13798797488109787"/>
                    </c:manualLayout>
                  </c15:layout>
                </c:ext>
              </c:extLst>
            </c:dLbl>
            <c:dLbl>
              <c:idx val="5"/>
              <c:layout/>
              <c:numFmt formatCode="General\ &quot;人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\ &quot;人&quot;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,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台湾</c:v>
                </c:pt>
                <c:pt idx="1">
                  <c:v>香港</c:v>
                </c:pt>
                <c:pt idx="2">
                  <c:v>中国</c:v>
                </c:pt>
                <c:pt idx="3">
                  <c:v>シンガポール</c:v>
                </c:pt>
                <c:pt idx="4">
                  <c:v>タイ</c:v>
                </c:pt>
                <c:pt idx="5">
                  <c:v>その他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1164</c:v>
                </c:pt>
                <c:pt idx="1">
                  <c:v>1076</c:v>
                </c:pt>
                <c:pt idx="2">
                  <c:v>222</c:v>
                </c:pt>
                <c:pt idx="3">
                  <c:v>159</c:v>
                </c:pt>
                <c:pt idx="4">
                  <c:v>149</c:v>
                </c:pt>
                <c:pt idx="5">
                  <c:v>455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8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defRPr sz="1197" kern="1200" spc="3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lt1">
            <a:lumMod val="85000"/>
          </a:schemeClr>
        </a:solidFill>
        <a:round/>
      </a:ln>
    </cs:spPr>
    <cs:defRPr sz="1330" kern="1200"/>
  </cs:chartArea>
  <cs:dataLabel>
    <cs:lnRef idx="0"/>
    <cs:fillRef idx="0">
      <cs:styleClr val="0"/>
    </cs:fillRef>
    <cs:effectRef idx="0"/>
    <cs:fontRef idx="minor">
      <a:schemeClr val="lt1"/>
    </cs:fontRef>
    <cs:spPr>
      <a:solidFill>
        <a:schemeClr val="phClr"/>
      </a:solidFill>
    </cs:spPr>
    <cs:defRPr sz="1197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25400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lt1"/>
            </a:gs>
            <a:gs pos="100000">
              <a:schemeClr val="lt1">
                <a:alpha val="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0.73913</cdr:x>
      <cdr:y>0.56442</cdr:y>
    </cdr:from>
    <cdr:to>
      <cdr:x>0.9977</cdr:x>
      <cdr:y>0.94677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6586585" y="2763688"/>
          <a:ext cx="2304256" cy="18722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3200" dirty="0" smtClean="0">
              <a:latin typeface="+mn-ea"/>
            </a:rPr>
            <a:t>約９割が</a:t>
          </a:r>
          <a:endParaRPr lang="en-US" altLang="ja-JP" sz="3200" dirty="0" smtClean="0">
            <a:latin typeface="+mn-ea"/>
          </a:endParaRPr>
        </a:p>
        <a:p xmlns:a="http://schemas.openxmlformats.org/drawingml/2006/main">
          <a:r>
            <a:rPr lang="ja-JP" altLang="en-US" sz="3200" dirty="0" smtClean="0">
              <a:latin typeface="+mn-ea"/>
            </a:rPr>
            <a:t>アジアの</a:t>
          </a:r>
          <a:endParaRPr lang="en-US" altLang="ja-JP" sz="3200" dirty="0" smtClean="0">
            <a:latin typeface="+mn-ea"/>
          </a:endParaRPr>
        </a:p>
        <a:p xmlns:a="http://schemas.openxmlformats.org/drawingml/2006/main">
          <a:r>
            <a:rPr lang="ja-JP" altLang="en-US" sz="3200" dirty="0" smtClean="0">
              <a:latin typeface="+mn-ea"/>
            </a:rPr>
            <a:t>参加者</a:t>
          </a:r>
          <a:endParaRPr lang="en-US" altLang="ja-JP" sz="3200" dirty="0" smtClean="0">
            <a:latin typeface="+mn-ea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C32EE-466B-4AC6-85F3-2884AA3BA70F}" type="datetimeFigureOut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823C8-0165-4DE9-B346-03AFBE95E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018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92BDA-0E2E-437F-AAC5-252BCB106642}" type="datetimeFigureOut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BE210-241D-4967-9571-701D8BACA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98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BE210-241D-4967-9571-701D8BACA6D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774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BE210-241D-4967-9571-701D8BACA6D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69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BE210-241D-4967-9571-701D8BACA6D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649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BE210-241D-4967-9571-701D8BACA6D2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269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BE210-241D-4967-9571-701D8BACA6D2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429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正方形/長方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正方形/長方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正方形/長方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正方形/長方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角丸四角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角丸四角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90EF32E-269C-4A46-B805-15C46B9156D2}" type="datetime1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659403D-2C2B-4508-B870-04547C50A8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7CEC-B854-4FC0-B60B-77D55BFF5F55}" type="datetime1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E330B-F174-43E1-B31B-2E5EF7C1E4C7}" type="datetime1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BCB79-CB0C-434D-8466-552CDC816D45}" type="datetime1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AC2D-ED48-446C-9020-151C40C8657B}" type="datetime1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9A45C-5671-4D0A-B4B7-B6A4B7B38B59}" type="datetime1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6" name="日付プレースホルダー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B9FDCF-6EE7-4D0C-B63E-0F36CB8EDD2B}" type="datetime1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59403D-2C2B-4508-B870-04547C50A89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AAEC6AF-56E8-40D6-BDAA-6753671C7C7A}" type="datetime1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659403D-2C2B-4508-B870-04547C50A8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B4028-D5CA-4238-9047-37180380560F}" type="datetime1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8F2D-7FC8-430D-AF09-1474D7431333}" type="datetime1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3F44-E624-4A4B-A2F1-10A0225822C3}" type="datetime1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正方形/長方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正方形/長方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正方形/長方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角丸四角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角丸四角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正方形/長方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正方形/長方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正方形/長方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正方形/長方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正方形/長方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正方形/長方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ED94EC1-4C02-4908-B1DE-C93FE6AD5225}" type="datetime1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659403D-2C2B-4508-B870-04547C50A8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1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23528" y="2132856"/>
            <a:ext cx="8928992" cy="1001079"/>
          </a:xfrm>
        </p:spPr>
        <p:txBody>
          <a:bodyPr>
            <a:noAutofit/>
          </a:bodyPr>
          <a:lstStyle/>
          <a:p>
            <a:pPr marL="182880"/>
            <a:r>
              <a:rPr lang="en-US" altLang="ja-JP" sz="5400" dirty="0">
                <a:latin typeface="ＤＦＧ中丸ゴシック体" panose="020F0500010101010101" pitchFamily="50" charset="-128"/>
                <a:ea typeface="ＤＦＧ中丸ゴシック体" panose="020F0500010101010101" pitchFamily="50" charset="-128"/>
              </a:rPr>
              <a:t>WMG</a:t>
            </a:r>
            <a:r>
              <a:rPr lang="ja-JP" altLang="en-US" sz="5400" dirty="0">
                <a:latin typeface="ＤＦＧ中丸ゴシック体" panose="020F0500010101010101" pitchFamily="50" charset="-128"/>
                <a:ea typeface="ＤＦＧ中丸ゴシック体" panose="020F0500010101010101" pitchFamily="50" charset="-128"/>
              </a:rPr>
              <a:t>健康</a:t>
            </a:r>
            <a:r>
              <a:rPr lang="ja-JP" altLang="en-US" sz="5400" dirty="0" smtClean="0">
                <a:latin typeface="ＤＦＧ中丸ゴシック体" panose="020F0500010101010101" pitchFamily="50" charset="-128"/>
                <a:ea typeface="ＤＦＧ中丸ゴシック体" panose="020F0500010101010101" pitchFamily="50" charset="-128"/>
              </a:rPr>
              <a:t>ツーリズム</a:t>
            </a:r>
            <a:r>
              <a:rPr lang="en-US" altLang="ja-JP" sz="5400" dirty="0" smtClean="0">
                <a:latin typeface="ＤＦＧ中丸ゴシック体" panose="020F0500010101010101" pitchFamily="50" charset="-128"/>
                <a:ea typeface="ＤＦＧ中丸ゴシック体" panose="020F0500010101010101" pitchFamily="50" charset="-128"/>
              </a:rPr>
              <a:t/>
            </a:r>
            <a:br>
              <a:rPr lang="en-US" altLang="ja-JP" sz="5400" dirty="0" smtClean="0">
                <a:latin typeface="ＤＦＧ中丸ゴシック体" panose="020F0500010101010101" pitchFamily="50" charset="-128"/>
                <a:ea typeface="ＤＦＧ中丸ゴシック体" panose="020F0500010101010101" pitchFamily="50" charset="-128"/>
              </a:rPr>
            </a:br>
            <a:r>
              <a:rPr lang="ja-JP" altLang="en-US" sz="5400" dirty="0">
                <a:latin typeface="ＤＦＧ中丸ゴシック体" panose="020F0500010101010101" pitchFamily="50" charset="-128"/>
                <a:ea typeface="ＤＦＧ中丸ゴシック体" panose="020F0500010101010101" pitchFamily="50" charset="-128"/>
              </a:rPr>
              <a:t>　</a:t>
            </a:r>
            <a:r>
              <a:rPr lang="ja-JP" altLang="en-US" sz="5400" dirty="0" smtClean="0">
                <a:latin typeface="ＤＦＧ中丸ゴシック体" panose="020F0500010101010101" pitchFamily="50" charset="-128"/>
                <a:ea typeface="ＤＦＧ中丸ゴシック体" panose="020F0500010101010101" pitchFamily="50" charset="-128"/>
              </a:rPr>
              <a:t>　　　　　プロジェクト</a:t>
            </a:r>
            <a:endParaRPr kumimoji="1" lang="ja-JP" altLang="en-US" sz="5400" dirty="0">
              <a:latin typeface="ＤＦＧ中丸ゴシック体" panose="020F0500010101010101" pitchFamily="50" charset="-128"/>
              <a:ea typeface="ＤＦＧ中丸ゴシック体" panose="020F0500010101010101" pitchFamily="50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>
          <a:xfrm>
            <a:off x="1187624" y="4293096"/>
            <a:ext cx="6840760" cy="1752600"/>
          </a:xfrm>
        </p:spPr>
        <p:txBody>
          <a:bodyPr/>
          <a:lstStyle/>
          <a:p>
            <a:r>
              <a:rPr kumimoji="1" lang="ja-JP" altLang="en-US" dirty="0" smtClean="0"/>
              <a:t>関西大学　人間健康学部　西山ゼミ　</a:t>
            </a:r>
            <a:r>
              <a:rPr kumimoji="1" lang="en-US" altLang="ja-JP" dirty="0" smtClean="0"/>
              <a:t>Ð</a:t>
            </a:r>
            <a:r>
              <a:rPr kumimoji="1" lang="ja-JP" altLang="en-US" dirty="0" smtClean="0"/>
              <a:t>チーム</a:t>
            </a:r>
            <a:endParaRPr lang="en-US" altLang="ja-JP" dirty="0"/>
          </a:p>
          <a:p>
            <a:r>
              <a:rPr kumimoji="1" lang="ja-JP" altLang="en-US" dirty="0" smtClean="0"/>
              <a:t>米谷明香里、岡本真歩、幸村崇平、谷口健　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94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133023" y="1221384"/>
            <a:ext cx="64807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sz="3600" dirty="0" smtClean="0"/>
              <a:t>・基礎代謝量測定</a:t>
            </a:r>
            <a:endParaRPr lang="en-US" altLang="ja-JP" sz="3600" dirty="0" smtClean="0"/>
          </a:p>
          <a:p>
            <a:endParaRPr lang="en-US" altLang="ja-JP" sz="3600" dirty="0" smtClean="0"/>
          </a:p>
          <a:p>
            <a:r>
              <a:rPr lang="ja-JP" altLang="en-US" sz="3600" dirty="0" smtClean="0"/>
              <a:t>・身体測定</a:t>
            </a:r>
            <a:endParaRPr lang="en-US" altLang="ja-JP" sz="3600" dirty="0" smtClean="0"/>
          </a:p>
          <a:p>
            <a:endParaRPr lang="en-US" altLang="ja-JP" sz="3600" dirty="0" smtClean="0"/>
          </a:p>
          <a:p>
            <a:r>
              <a:rPr lang="ja-JP" altLang="en-US" sz="3600" dirty="0" smtClean="0"/>
              <a:t>・競技前、競技後の健康測定</a:t>
            </a:r>
            <a:endParaRPr lang="en-US" altLang="ja-JP" sz="3600" dirty="0" smtClean="0"/>
          </a:p>
          <a:p>
            <a:endParaRPr lang="en-US" altLang="ja-JP" sz="3600" dirty="0"/>
          </a:p>
          <a:p>
            <a:r>
              <a:rPr lang="ja-JP" altLang="en-US" sz="3600" dirty="0" smtClean="0"/>
              <a:t>・健康食の試食</a:t>
            </a:r>
            <a:endParaRPr lang="en-US" altLang="ja-JP" sz="3600" dirty="0" smtClean="0"/>
          </a:p>
          <a:p>
            <a:endParaRPr lang="en-US" altLang="ja-JP" sz="3600" dirty="0" smtClean="0"/>
          </a:p>
          <a:p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</a:t>
            </a:r>
            <a:endParaRPr lang="en-US" altLang="ja-JP" dirty="0" smtClean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3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08234" y="1412776"/>
            <a:ext cx="832517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インボディ測定</a:t>
            </a:r>
            <a:endParaRPr kumimoji="1" lang="en-US" altLang="ja-JP" sz="3200" dirty="0" smtClean="0"/>
          </a:p>
          <a:p>
            <a:pPr algn="ctr"/>
            <a:r>
              <a:rPr lang="en-US" altLang="ja-JP" sz="2800" dirty="0" smtClean="0"/>
              <a:t>(</a:t>
            </a:r>
            <a:r>
              <a:rPr lang="ja-JP" altLang="en-US" sz="2800" dirty="0" smtClean="0"/>
              <a:t>部位別の筋肉量、脂肪量、体のバランス等</a:t>
            </a:r>
            <a:r>
              <a:rPr kumimoji="1" lang="ja-JP" altLang="en-US" sz="2800" dirty="0" smtClean="0"/>
              <a:t>を測定</a:t>
            </a:r>
            <a:r>
              <a:rPr kumimoji="1" lang="en-US" altLang="ja-JP" sz="2800" dirty="0" smtClean="0"/>
              <a:t>)</a:t>
            </a:r>
          </a:p>
          <a:p>
            <a:pPr algn="ctr"/>
            <a:endParaRPr lang="en-US" altLang="ja-JP" dirty="0"/>
          </a:p>
          <a:p>
            <a:pPr algn="ctr"/>
            <a:endParaRPr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4" name="下矢印 3"/>
          <p:cNvSpPr/>
          <p:nvPr/>
        </p:nvSpPr>
        <p:spPr>
          <a:xfrm>
            <a:off x="4066766" y="2636912"/>
            <a:ext cx="1008112" cy="6225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34616" y="3501008"/>
            <a:ext cx="7821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自分の体の状態を深く知ることができる</a:t>
            </a:r>
            <a:endParaRPr kumimoji="1" lang="ja-JP" altLang="en-US" sz="3200" dirty="0"/>
          </a:p>
        </p:txBody>
      </p:sp>
      <p:sp>
        <p:nvSpPr>
          <p:cNvPr id="6" name="下矢印 5"/>
          <p:cNvSpPr/>
          <p:nvPr/>
        </p:nvSpPr>
        <p:spPr>
          <a:xfrm>
            <a:off x="1544196" y="4371050"/>
            <a:ext cx="1008112" cy="6225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下矢印 6"/>
          <p:cNvSpPr/>
          <p:nvPr/>
        </p:nvSpPr>
        <p:spPr>
          <a:xfrm>
            <a:off x="6948264" y="4371050"/>
            <a:ext cx="1008112" cy="6225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4076" y="5191452"/>
            <a:ext cx="3031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accent6">
                    <a:lumMod val="75000"/>
                  </a:schemeClr>
                </a:solidFill>
              </a:rPr>
              <a:t>健康的な生活習慣</a:t>
            </a:r>
            <a:endParaRPr kumimoji="1" lang="en-US" altLang="ja-JP" sz="28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85138" y="5018612"/>
            <a:ext cx="2448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accent5"/>
                </a:solidFill>
              </a:rPr>
              <a:t>自分に合った</a:t>
            </a:r>
            <a:endParaRPr kumimoji="1" lang="en-US" altLang="ja-JP" sz="2800" dirty="0" smtClean="0">
              <a:solidFill>
                <a:schemeClr val="accent5"/>
              </a:solidFill>
            </a:endParaRPr>
          </a:p>
          <a:p>
            <a:r>
              <a:rPr kumimoji="1" lang="ja-JP" altLang="en-US" sz="2800" dirty="0" smtClean="0">
                <a:solidFill>
                  <a:schemeClr val="accent5"/>
                </a:solidFill>
              </a:rPr>
              <a:t>トレーニング</a:t>
            </a:r>
            <a:endParaRPr kumimoji="1" lang="ja-JP" altLang="en-US" sz="2800" dirty="0">
              <a:solidFill>
                <a:schemeClr val="accent5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4076" y="643335"/>
            <a:ext cx="15841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 smtClean="0"/>
              <a:t>(</a:t>
            </a:r>
            <a:r>
              <a:rPr kumimoji="1" lang="ja-JP" altLang="en-US" sz="4400" dirty="0" smtClean="0"/>
              <a:t>例</a:t>
            </a:r>
            <a:r>
              <a:rPr kumimoji="1" lang="en-US" altLang="ja-JP" sz="4400" dirty="0" smtClean="0"/>
              <a:t>)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31654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584" y="1988840"/>
            <a:ext cx="799288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 smtClean="0"/>
              <a:t>健康メニューを飲食店とコラボ</a:t>
            </a:r>
            <a:endParaRPr kumimoji="1" lang="en-US" altLang="ja-JP" sz="4000" dirty="0" smtClean="0"/>
          </a:p>
          <a:p>
            <a:pPr algn="ctr"/>
            <a:r>
              <a:rPr lang="ja-JP" altLang="en-US" sz="4000" dirty="0" smtClean="0"/>
              <a:t>↓</a:t>
            </a:r>
            <a:endParaRPr lang="en-US" altLang="ja-JP" sz="4000" dirty="0" smtClean="0"/>
          </a:p>
          <a:p>
            <a:pPr algn="ctr"/>
            <a:r>
              <a:rPr lang="ja-JP" altLang="en-US" sz="4000" dirty="0" smtClean="0"/>
              <a:t>一食売り上げるごと寄付</a:t>
            </a:r>
            <a:endParaRPr lang="en-US" altLang="ja-JP" sz="4000" dirty="0" smtClean="0"/>
          </a:p>
          <a:p>
            <a:pPr algn="ctr"/>
            <a:r>
              <a:rPr lang="ja-JP" altLang="en-US" sz="4000" dirty="0" smtClean="0"/>
              <a:t>↓</a:t>
            </a:r>
            <a:endParaRPr lang="en-US" altLang="ja-JP" sz="4000" dirty="0" smtClean="0"/>
          </a:p>
          <a:p>
            <a:pPr algn="ctr"/>
            <a:r>
              <a:rPr lang="en-US" altLang="ja-JP" sz="4000" dirty="0" smtClean="0"/>
              <a:t>WMG</a:t>
            </a:r>
            <a:r>
              <a:rPr lang="ja-JP" altLang="en-US" sz="4000" dirty="0" smtClean="0"/>
              <a:t>の開催応援</a:t>
            </a:r>
            <a:endParaRPr lang="en-US" altLang="ja-JP" sz="4000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51842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268760"/>
            <a:ext cx="825316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solidFill>
                  <a:schemeClr val="accent6">
                    <a:lumMod val="75000"/>
                  </a:schemeClr>
                </a:solidFill>
              </a:rPr>
              <a:t>適度な運動</a:t>
            </a:r>
            <a:endParaRPr kumimoji="1" lang="en-US" altLang="ja-JP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ja-JP" altLang="en-US" sz="2400" dirty="0" smtClean="0"/>
              <a:t>→　運動は生活習慣病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メタボ等）の予防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改善につながる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またうつ病やストレス解消など精神疾患の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予防、改善にもつながる</a:t>
            </a:r>
            <a:endParaRPr lang="en-US" altLang="ja-JP" sz="2400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　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4797152"/>
            <a:ext cx="75330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健康とは</a:t>
            </a:r>
            <a:r>
              <a:rPr kumimoji="1" lang="en-US" altLang="ja-JP" sz="4800" dirty="0" smtClean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…</a:t>
            </a:r>
          </a:p>
          <a:p>
            <a:r>
              <a:rPr lang="ja-JP" altLang="en-US" sz="4800" dirty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4800" dirty="0" smtClean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心身ともに</a:t>
            </a:r>
            <a:r>
              <a:rPr lang="ja-JP" altLang="en-US" sz="4800" dirty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充実</a:t>
            </a:r>
            <a:r>
              <a:rPr lang="ja-JP" altLang="en-US" sz="4800" dirty="0" smtClean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した</a:t>
            </a:r>
            <a:r>
              <a:rPr lang="ja-JP" altLang="en-US" sz="4800" dirty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状態</a:t>
            </a:r>
            <a:endParaRPr lang="en-US" altLang="ja-JP" sz="4800" dirty="0" smtClean="0">
              <a:solidFill>
                <a:schemeClr val="accent5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644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14</a:t>
            </a:fld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235" y="1717738"/>
            <a:ext cx="1411219" cy="1152128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739841"/>
            <a:ext cx="916310" cy="153858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745" y="5229200"/>
            <a:ext cx="2195736" cy="1228669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9023" y="1581029"/>
            <a:ext cx="17571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適度な運動</a:t>
            </a:r>
            <a:endParaRPr kumimoji="1" lang="ja-JP" altLang="en-US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68584" y="1717738"/>
            <a:ext cx="13681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健康測定</a:t>
            </a:r>
            <a:endParaRPr kumimoji="1" lang="ja-JP" altLang="en-US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19299" y="5229200"/>
            <a:ext cx="7920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食事</a:t>
            </a:r>
            <a:endParaRPr kumimoji="1" lang="ja-JP" altLang="en-US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995936" y="3196955"/>
            <a:ext cx="2031326" cy="120032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7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健康</a:t>
            </a:r>
            <a:endParaRPr lang="ja-JP" altLang="en-US" sz="7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右矢印 18"/>
          <p:cNvSpPr/>
          <p:nvPr/>
        </p:nvSpPr>
        <p:spPr>
          <a:xfrm rot="10800000">
            <a:off x="3448813" y="1992602"/>
            <a:ext cx="3272770" cy="5002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下矢印 19"/>
          <p:cNvSpPr/>
          <p:nvPr/>
        </p:nvSpPr>
        <p:spPr>
          <a:xfrm rot="1883960">
            <a:off x="7030189" y="3222335"/>
            <a:ext cx="432048" cy="2604922"/>
          </a:xfrm>
          <a:prstGeom prst="downArrow">
            <a:avLst>
              <a:gd name="adj1" fmla="val 50000"/>
              <a:gd name="adj2" fmla="val 818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曲線コネクタ 21"/>
          <p:cNvCxnSpPr>
            <a:stCxn id="7" idx="2"/>
            <a:endCxn id="6" idx="1"/>
          </p:cNvCxnSpPr>
          <p:nvPr/>
        </p:nvCxnSpPr>
        <p:spPr>
          <a:xfrm rot="16200000" flipH="1">
            <a:off x="793634" y="3108423"/>
            <a:ext cx="2939067" cy="2531155"/>
          </a:xfrm>
          <a:prstGeom prst="curvedConnector2">
            <a:avLst/>
          </a:prstGeom>
          <a:ln w="2159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76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どのようにＰＲしていくか</a:t>
            </a:r>
            <a:endParaRPr kumimoji="1" lang="ja-JP" altLang="en-US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249424"/>
            <a:ext cx="8479536" cy="4325112"/>
          </a:xfrm>
        </p:spPr>
        <p:txBody>
          <a:bodyPr/>
          <a:lstStyle/>
          <a:p>
            <a:pPr marL="109728" indent="0">
              <a:buNone/>
            </a:pPr>
            <a:r>
              <a:rPr lang="ja-JP" altLang="en-US" dirty="0" smtClean="0">
                <a:ea typeface="ＤＨＰ特太ゴシック体" panose="02010601000101010101" pitchFamily="2" charset="-128"/>
              </a:rPr>
              <a:t>・関連</a:t>
            </a:r>
            <a:r>
              <a:rPr lang="ja-JP" altLang="en-US" dirty="0">
                <a:ea typeface="ＤＨＰ特太ゴシック体" panose="02010601000101010101" pitchFamily="2" charset="-128"/>
              </a:rPr>
              <a:t>のイベント開催</a:t>
            </a:r>
          </a:p>
          <a:p>
            <a:pPr marL="109728" indent="0">
              <a:buNone/>
            </a:pPr>
            <a:r>
              <a:rPr lang="en-US" altLang="ja-JP" dirty="0">
                <a:ea typeface="ＤＨＰ特太ゴシック体" panose="02010601000101010101" pitchFamily="2" charset="-128"/>
              </a:rPr>
              <a:t>(</a:t>
            </a:r>
            <a:r>
              <a:rPr lang="ja-JP" altLang="en-US" dirty="0">
                <a:ea typeface="ＤＨＰ特太ゴシック体" panose="02010601000101010101" pitchFamily="2" charset="-128"/>
              </a:rPr>
              <a:t>例</a:t>
            </a:r>
            <a:r>
              <a:rPr lang="en-US" altLang="ja-JP" dirty="0">
                <a:ea typeface="ＤＨＰ特太ゴシック体" panose="02010601000101010101" pitchFamily="2" charset="-128"/>
              </a:rPr>
              <a:t>)</a:t>
            </a:r>
            <a:r>
              <a:rPr lang="ja-JP" altLang="en-US" dirty="0">
                <a:ea typeface="ＤＨＰ特太ゴシック体" panose="02010601000101010101" pitchFamily="2" charset="-128"/>
              </a:rPr>
              <a:t>　</a:t>
            </a:r>
            <a:r>
              <a:rPr lang="en-US" altLang="ja-JP" dirty="0">
                <a:ea typeface="ＤＨＰ特太ゴシック体" panose="02010601000101010101" pitchFamily="2" charset="-128"/>
              </a:rPr>
              <a:t>2016</a:t>
            </a:r>
            <a:r>
              <a:rPr lang="ja-JP" altLang="en-US" dirty="0">
                <a:ea typeface="ＤＨＰ特太ゴシック体" panose="02010601000101010101" pitchFamily="2" charset="-128"/>
              </a:rPr>
              <a:t>　</a:t>
            </a:r>
            <a:r>
              <a:rPr lang="en-US" altLang="ja-JP" dirty="0">
                <a:ea typeface="ＤＨＰ特太ゴシック体" panose="02010601000101010101" pitchFamily="2" charset="-128"/>
              </a:rPr>
              <a:t>10/9</a:t>
            </a:r>
            <a:r>
              <a:rPr lang="ja-JP" altLang="en-US" dirty="0">
                <a:ea typeface="ＤＨＰ特太ゴシック体" panose="02010601000101010101" pitchFamily="2" charset="-128"/>
              </a:rPr>
              <a:t>　グランフロント大阪における</a:t>
            </a:r>
          </a:p>
          <a:p>
            <a:pPr marL="109728" indent="0">
              <a:buNone/>
            </a:pPr>
            <a:r>
              <a:rPr lang="ja-JP" altLang="en-US" dirty="0">
                <a:ea typeface="ＤＨＰ特太ゴシック体" panose="02010601000101010101" pitchFamily="2" charset="-128"/>
              </a:rPr>
              <a:t>　　　</a:t>
            </a:r>
            <a:r>
              <a:rPr lang="ja-JP" altLang="en-US" dirty="0" smtClean="0">
                <a:ea typeface="ＤＨＰ特太ゴシック体" panose="02010601000101010101" pitchFamily="2" charset="-128"/>
              </a:rPr>
              <a:t>ＷＭＧ体験型</a:t>
            </a:r>
            <a:r>
              <a:rPr lang="ja-JP" altLang="en-US" dirty="0">
                <a:ea typeface="ＤＨＰ特太ゴシック体" panose="02010601000101010101" pitchFamily="2" charset="-128"/>
              </a:rPr>
              <a:t>スポーツイベント</a:t>
            </a:r>
          </a:p>
          <a:p>
            <a:pPr marL="109728" indent="0">
              <a:buNone/>
            </a:pPr>
            <a:endParaRPr lang="en-US" altLang="ja-JP" dirty="0">
              <a:ea typeface="ＤＨＰ特太ゴシック体" panose="02010601000101010101" pitchFamily="2" charset="-128"/>
            </a:endParaRPr>
          </a:p>
          <a:p>
            <a:pPr marL="109728" indent="0">
              <a:buNone/>
            </a:pPr>
            <a:r>
              <a:rPr lang="ja-JP" altLang="en-US" dirty="0" smtClean="0">
                <a:ea typeface="ＤＨＰ特太ゴシック体" panose="02010601000101010101" pitchFamily="2" charset="-128"/>
              </a:rPr>
              <a:t>・北京、上海、台湾、バンコクにある関西大学に</a:t>
            </a:r>
            <a:endParaRPr lang="en-US" altLang="ja-JP" dirty="0" smtClean="0">
              <a:ea typeface="ＤＨＰ特太ゴシック体" panose="02010601000101010101" pitchFamily="2" charset="-128"/>
            </a:endParaRPr>
          </a:p>
          <a:p>
            <a:pPr marL="109728" indent="0">
              <a:buNone/>
            </a:pPr>
            <a:r>
              <a:rPr lang="ja-JP" altLang="en-US" dirty="0">
                <a:ea typeface="ＤＨＰ特太ゴシック体" panose="02010601000101010101" pitchFamily="2" charset="-128"/>
              </a:rPr>
              <a:t>　</a:t>
            </a:r>
            <a:r>
              <a:rPr lang="ja-JP" altLang="en-US" dirty="0" smtClean="0">
                <a:ea typeface="ＤＨＰ特太ゴシック体" panose="02010601000101010101" pitchFamily="2" charset="-128"/>
              </a:rPr>
              <a:t>の海外オフィスと交流協定を結ぶ世界</a:t>
            </a:r>
            <a:r>
              <a:rPr lang="en-US" altLang="ja-JP" dirty="0" smtClean="0">
                <a:ea typeface="ＤＨＰ特太ゴシック体" panose="02010601000101010101" pitchFamily="2" charset="-128"/>
              </a:rPr>
              <a:t>124</a:t>
            </a:r>
            <a:r>
              <a:rPr lang="ja-JP" altLang="en-US" dirty="0" smtClean="0">
                <a:ea typeface="ＤＨＰ特太ゴシック体" panose="02010601000101010101" pitchFamily="2" charset="-128"/>
              </a:rPr>
              <a:t>大学を</a:t>
            </a:r>
            <a:endParaRPr lang="en-US" altLang="ja-JP" dirty="0" smtClean="0">
              <a:ea typeface="ＤＨＰ特太ゴシック体" panose="02010601000101010101" pitchFamily="2" charset="-128"/>
            </a:endParaRPr>
          </a:p>
          <a:p>
            <a:pPr marL="109728" indent="0">
              <a:buNone/>
            </a:pPr>
            <a:r>
              <a:rPr lang="ja-JP" altLang="en-US" dirty="0">
                <a:ea typeface="ＤＨＰ特太ゴシック体" panose="02010601000101010101" pitchFamily="2" charset="-128"/>
              </a:rPr>
              <a:t>　</a:t>
            </a:r>
            <a:r>
              <a:rPr lang="ja-JP" altLang="en-US" dirty="0" smtClean="0">
                <a:ea typeface="ＤＨＰ特太ゴシック体" panose="02010601000101010101" pitchFamily="2" charset="-128"/>
              </a:rPr>
              <a:t>通じて、人間“健康”学部・人間“健康”研究科の</a:t>
            </a:r>
            <a:endParaRPr lang="en-US" altLang="ja-JP" dirty="0" smtClean="0">
              <a:ea typeface="ＤＨＰ特太ゴシック体" panose="02010601000101010101" pitchFamily="2" charset="-128"/>
            </a:endParaRPr>
          </a:p>
          <a:p>
            <a:pPr marL="109728" indent="0">
              <a:buNone/>
            </a:pPr>
            <a:r>
              <a:rPr lang="ja-JP" altLang="en-US" dirty="0">
                <a:ea typeface="ＤＨＰ特太ゴシック体" panose="02010601000101010101" pitchFamily="2" charset="-128"/>
              </a:rPr>
              <a:t>　</a:t>
            </a:r>
            <a:r>
              <a:rPr lang="ja-JP" altLang="en-US" dirty="0" smtClean="0">
                <a:ea typeface="ＤＨＰ特太ゴシック体" panose="02010601000101010101" pitchFamily="2" charset="-128"/>
              </a:rPr>
              <a:t>研究教育内容とあわせて宣伝</a:t>
            </a:r>
            <a:endParaRPr lang="en-US" altLang="ja-JP" dirty="0" smtClean="0">
              <a:ea typeface="ＤＨＰ特太ゴシック体" panose="02010601000101010101" pitchFamily="2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72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2578" y="634610"/>
            <a:ext cx="2266236" cy="1066800"/>
          </a:xfrm>
        </p:spPr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5" name="下矢印 4"/>
          <p:cNvSpPr/>
          <p:nvPr/>
        </p:nvSpPr>
        <p:spPr>
          <a:xfrm>
            <a:off x="4644008" y="2480668"/>
            <a:ext cx="432048" cy="51628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67744" y="1701410"/>
            <a:ext cx="5184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 smtClean="0"/>
              <a:t>強みを活かす</a:t>
            </a:r>
            <a:endParaRPr lang="en-US" altLang="ja-JP" sz="40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64088" y="2522248"/>
            <a:ext cx="1116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accent6"/>
                </a:solidFill>
              </a:rPr>
              <a:t>体験</a:t>
            </a:r>
            <a:endParaRPr kumimoji="1" lang="ja-JP" altLang="en-US" sz="2800" dirty="0">
              <a:solidFill>
                <a:schemeClr val="accent6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35696" y="3045468"/>
            <a:ext cx="58589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 smtClean="0"/>
              <a:t>自分の体を知って</a:t>
            </a:r>
            <a:r>
              <a:rPr lang="ja-JP" altLang="en-US" sz="4000" dirty="0" smtClean="0"/>
              <a:t>もらう</a:t>
            </a:r>
            <a:endParaRPr kumimoji="1" lang="ja-JP" altLang="en-US" sz="4000" dirty="0"/>
          </a:p>
        </p:txBody>
      </p:sp>
      <p:sp>
        <p:nvSpPr>
          <p:cNvPr id="13" name="下矢印 12"/>
          <p:cNvSpPr/>
          <p:nvPr/>
        </p:nvSpPr>
        <p:spPr>
          <a:xfrm>
            <a:off x="4644008" y="3785931"/>
            <a:ext cx="432048" cy="51628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64088" y="3724369"/>
            <a:ext cx="9361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accent6"/>
                </a:solidFill>
              </a:rPr>
              <a:t>感動</a:t>
            </a:r>
          </a:p>
          <a:p>
            <a:endParaRPr kumimoji="1" lang="ja-JP" altLang="en-US" sz="2800" dirty="0">
              <a:solidFill>
                <a:schemeClr val="accent6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628432" y="4581128"/>
            <a:ext cx="73083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/>
              <a:t>素晴らしいスポーツ活動が</a:t>
            </a:r>
            <a:endParaRPr lang="en-US" altLang="ja-JP" sz="4000" dirty="0" smtClean="0"/>
          </a:p>
          <a:p>
            <a:r>
              <a:rPr kumimoji="1" lang="ja-JP" altLang="en-US" sz="4000" dirty="0" smtClean="0"/>
              <a:t>素晴らしい人生につなげる</a:t>
            </a:r>
            <a:endParaRPr kumimoji="1" lang="en-US" altLang="ja-JP" sz="4000" dirty="0" smtClean="0"/>
          </a:p>
          <a:p>
            <a:r>
              <a:rPr lang="en-US" altLang="ja-JP" sz="4000" dirty="0" smtClean="0"/>
              <a:t>(</a:t>
            </a:r>
            <a:r>
              <a:rPr lang="ja-JP" altLang="en-US" sz="4000" dirty="0" smtClean="0"/>
              <a:t>生涯スポーツ</a:t>
            </a:r>
            <a:r>
              <a:rPr lang="en-US" altLang="ja-JP" sz="4000" dirty="0" smtClean="0"/>
              <a:t>)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80213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898829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日本で体験したこと、得た情報を</a:t>
            </a:r>
            <a:endParaRPr kumimoji="1" lang="en-US" altLang="ja-JP" sz="2800" dirty="0" smtClean="0"/>
          </a:p>
          <a:p>
            <a:pPr algn="ctr"/>
            <a:r>
              <a:rPr kumimoji="1" lang="ja-JP" altLang="en-US" sz="2800" dirty="0" smtClean="0"/>
              <a:t>自国に戻っても継続、活用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11295" y="3429000"/>
            <a:ext cx="64442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それぞれの</a:t>
            </a:r>
            <a:r>
              <a:rPr lang="ja-JP" altLang="en-US" sz="2800" dirty="0"/>
              <a:t>生活</a:t>
            </a:r>
            <a:r>
              <a:rPr lang="ja-JP" altLang="en-US" sz="2800" dirty="0" smtClean="0"/>
              <a:t>の質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ＱＯＬ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を上げ</a:t>
            </a:r>
            <a:endParaRPr lang="en-US" altLang="ja-JP" sz="2800" dirty="0" smtClean="0"/>
          </a:p>
          <a:p>
            <a:pPr algn="ctr"/>
            <a:r>
              <a:rPr lang="ja-JP" altLang="en-US" sz="2800" dirty="0" smtClean="0"/>
              <a:t>充実した人生を過ごす</a:t>
            </a:r>
            <a:endParaRPr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0" y="764704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 smtClean="0">
                <a:ln w="0"/>
                <a:gradFill>
                  <a:gsLst>
                    <a:gs pos="90000">
                      <a:schemeClr val="accent1">
                        <a:lumMod val="5000"/>
                        <a:lumOff val="95000"/>
                      </a:schemeClr>
                    </a:gs>
                    <a:gs pos="93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世界中の人を魅了</a:t>
            </a:r>
            <a:endParaRPr lang="ja-JP" altLang="en-US" sz="5400" b="0" cap="none" spc="0" dirty="0">
              <a:ln w="0"/>
              <a:gradFill>
                <a:gsLst>
                  <a:gs pos="90000">
                    <a:schemeClr val="accent1">
                      <a:lumMod val="5000"/>
                      <a:lumOff val="95000"/>
                    </a:schemeClr>
                  </a:gs>
                  <a:gs pos="93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440271" y="4797152"/>
            <a:ext cx="64171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2021</a:t>
            </a:r>
            <a:r>
              <a:rPr lang="ja-JP" altLang="en-US" sz="5400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関西</a:t>
            </a:r>
            <a:r>
              <a:rPr lang="ja-JP" altLang="en-US" sz="5400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ＷＭＧの</a:t>
            </a:r>
            <a:endParaRPr lang="en-US" altLang="ja-JP" sz="5400" dirty="0" smtClean="0">
              <a:ln w="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  <a:p>
            <a:pPr algn="ctr"/>
            <a:r>
              <a:rPr lang="ja-JP" altLang="en-US" sz="5400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開催につなげていく</a:t>
            </a:r>
            <a:endParaRPr lang="ja-JP" altLang="en-US" sz="5400" b="0" cap="none" spc="0" dirty="0">
              <a:ln w="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892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-108520" y="1772816"/>
            <a:ext cx="9144000" cy="2520280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ja-JP" altLang="en-US" dirty="0" smtClean="0">
                <a:solidFill>
                  <a:schemeClr val="accent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個人</a:t>
            </a:r>
            <a:r>
              <a:rPr lang="ja-JP" altLang="en-US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が輝く舞台</a:t>
            </a:r>
            <a:endParaRPr lang="en-US" altLang="ja-JP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109728" indent="0" algn="ctr">
              <a:buNone/>
            </a:pPr>
            <a:endParaRPr lang="en-US" altLang="ja-JP" sz="12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109728" indent="0" algn="ctr">
              <a:buNone/>
            </a:pPr>
            <a:r>
              <a:rPr lang="ja-JP" altLang="en-US" dirty="0">
                <a:solidFill>
                  <a:schemeClr val="accent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世界</a:t>
            </a:r>
            <a:r>
              <a:rPr lang="ja-JP" altLang="en-US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の人々と</a:t>
            </a:r>
            <a:r>
              <a:rPr lang="ja-JP" altLang="en-US" dirty="0" smtClean="0">
                <a:solidFill>
                  <a:schemeClr val="accent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交流</a:t>
            </a:r>
            <a:r>
              <a:rPr lang="ja-JP" altLang="en-US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する舞台</a:t>
            </a:r>
            <a:endParaRPr lang="en-US" altLang="ja-JP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109728" indent="0" algn="ctr">
              <a:buNone/>
            </a:pPr>
            <a:endParaRPr lang="en-US" altLang="ja-JP" sz="1200" dirty="0" smtClean="0">
              <a:solidFill>
                <a:schemeClr val="accent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109728" indent="0" algn="ctr">
              <a:buNone/>
            </a:pPr>
            <a:r>
              <a:rPr lang="ja-JP" altLang="en-US" dirty="0" smtClean="0">
                <a:solidFill>
                  <a:schemeClr val="accent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次世代</a:t>
            </a:r>
            <a:r>
              <a:rPr lang="ja-JP" altLang="en-US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に夢をつなげていく舞台</a:t>
            </a:r>
            <a:endParaRPr kumimoji="1" lang="ja-JP" altLang="en-US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666881" y="465926"/>
            <a:ext cx="559319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ea"/>
                <a:ea typeface="+mj-ea"/>
              </a:rPr>
              <a:t>目指す</a:t>
            </a:r>
            <a:r>
              <a:rPr lang="ja-JP" alt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ea"/>
                <a:ea typeface="+mj-ea"/>
              </a:rPr>
              <a:t>べき舞台</a:t>
            </a:r>
            <a:endParaRPr lang="ja-JP" altLang="en-US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108520" y="4875550"/>
            <a:ext cx="9144000" cy="1754326"/>
          </a:xfrm>
          <a:prstGeom prst="rect">
            <a:avLst/>
          </a:prstGeom>
          <a:noFill/>
          <a:effectLst>
            <a:glow rad="127000">
              <a:schemeClr val="accent1"/>
            </a:glow>
            <a:softEdge rad="0"/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 smtClean="0">
                <a:solidFill>
                  <a:srgbClr val="FF0000"/>
                </a:solidFill>
              </a:rPr>
              <a:t>世界中の人々を</a:t>
            </a:r>
            <a:endParaRPr kumimoji="1" lang="en-US" altLang="ja-JP" sz="54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5400" dirty="0">
                <a:solidFill>
                  <a:srgbClr val="FF0000"/>
                </a:solidFill>
              </a:rPr>
              <a:t>　</a:t>
            </a:r>
            <a:r>
              <a:rPr kumimoji="1" lang="ja-JP" altLang="en-US" sz="5400" dirty="0" smtClean="0">
                <a:solidFill>
                  <a:srgbClr val="FF0000"/>
                </a:solidFill>
              </a:rPr>
              <a:t>健康に！</a:t>
            </a:r>
            <a:endParaRPr kumimoji="1" lang="ja-JP" altLang="en-US" sz="54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23928" y="3675219"/>
            <a:ext cx="1368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/>
              <a:t>↓</a:t>
            </a:r>
            <a:endParaRPr kumimoji="1" lang="ja-JP" altLang="en-US" sz="7200" dirty="0"/>
          </a:p>
        </p:txBody>
      </p:sp>
    </p:spTree>
    <p:extLst>
      <p:ext uri="{BB962C8B-B14F-4D97-AF65-F5344CB8AC3E}">
        <p14:creationId xmlns:p14="http://schemas.microsoft.com/office/powerpoint/2010/main" val="145576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23528" y="692696"/>
            <a:ext cx="9577064" cy="1584176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第</a:t>
            </a:r>
            <a:r>
              <a:rPr kumimoji="1" lang="en-US" altLang="ja-JP" dirty="0" smtClean="0">
                <a:latin typeface="+mn-ea"/>
                <a:ea typeface="+mn-ea"/>
              </a:rPr>
              <a:t>10</a:t>
            </a:r>
            <a:r>
              <a:rPr kumimoji="1" lang="ja-JP" altLang="en-US" dirty="0" smtClean="0">
                <a:latin typeface="+mn-ea"/>
                <a:ea typeface="+mn-ea"/>
              </a:rPr>
              <a:t>回ＷＭＧ目標参加者数</a:t>
            </a:r>
            <a:r>
              <a:rPr lang="ja-JP" altLang="en-US" dirty="0"/>
              <a:t>　</a:t>
            </a:r>
            <a:r>
              <a:rPr kumimoji="1" lang="ja-JP" altLang="en-US" dirty="0" smtClean="0">
                <a:latin typeface="ＤＦＧ太丸ゴシック体" panose="020F0900000000000000" pitchFamily="50" charset="-128"/>
                <a:ea typeface="ＤＦＧ太丸ゴシック体" panose="020F0900000000000000" pitchFamily="50" charset="-128"/>
              </a:rPr>
              <a:t>５万人</a:t>
            </a:r>
            <a:r>
              <a:rPr kumimoji="1" lang="en-US" altLang="ja-JP" dirty="0" smtClean="0">
                <a:latin typeface="ＤＦＧ太丸ゴシック体" panose="020F0900000000000000" pitchFamily="50" charset="-128"/>
                <a:ea typeface="ＤＦＧ太丸ゴシック体" panose="020F0900000000000000" pitchFamily="50" charset="-128"/>
              </a:rPr>
              <a:t/>
            </a:r>
            <a:br>
              <a:rPr kumimoji="1" lang="en-US" altLang="ja-JP" dirty="0" smtClean="0">
                <a:latin typeface="ＤＦＧ太丸ゴシック体" panose="020F0900000000000000" pitchFamily="50" charset="-128"/>
                <a:ea typeface="ＤＦＧ太丸ゴシック体" panose="020F0900000000000000" pitchFamily="50" charset="-128"/>
              </a:rPr>
            </a:br>
            <a:r>
              <a:rPr lang="ja-JP" altLang="en-US" dirty="0">
                <a:latin typeface="ＤＦＧ太丸ゴシック体" panose="020F0900000000000000" pitchFamily="50" charset="-128"/>
                <a:ea typeface="ＤＦＧ太丸ゴシック体" panose="020F0900000000000000" pitchFamily="50" charset="-128"/>
              </a:rPr>
              <a:t>　</a:t>
            </a:r>
            <a:r>
              <a:rPr lang="ja-JP" altLang="en-US" dirty="0" smtClean="0">
                <a:latin typeface="ＤＦＧ太丸ゴシック体" panose="020F0900000000000000" pitchFamily="50" charset="-128"/>
                <a:ea typeface="ＤＦＧ太丸ゴシック体" panose="020F0900000000000000" pitchFamily="50" charset="-128"/>
              </a:rPr>
              <a:t>　　</a:t>
            </a:r>
            <a:r>
              <a:rPr lang="ja-JP" altLang="en-US" sz="2200" dirty="0" smtClean="0">
                <a:latin typeface="ＤＦＧ太丸ゴシック体" panose="020F0900000000000000" pitchFamily="50" charset="-128"/>
                <a:ea typeface="ＤＦＧ太丸ゴシック体" panose="020F0900000000000000" pitchFamily="50" charset="-128"/>
              </a:rPr>
              <a:t>　　　　　　　　　　</a:t>
            </a:r>
            <a:r>
              <a:rPr lang="ja-JP" altLang="en-US" sz="2200" dirty="0" smtClean="0"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　　　　　　</a:t>
            </a:r>
            <a:r>
              <a:rPr kumimoji="1" lang="ja-JP" altLang="en-US" sz="2200" dirty="0" smtClean="0">
                <a:latin typeface="ＤＦＧ太丸ゴシック体" panose="020F0900000000000000" pitchFamily="50" charset="-128"/>
                <a:ea typeface="ＤＦＧ太丸ゴシック体" panose="020F0900000000000000" pitchFamily="50" charset="-128"/>
              </a:rPr>
              <a:t>　</a:t>
            </a:r>
            <a:r>
              <a:rPr kumimoji="1" lang="ja-JP" altLang="en-US" dirty="0" smtClean="0">
                <a:latin typeface="ＤＦＧ太丸ゴシック体" panose="020F0900000000000000" pitchFamily="50" charset="-128"/>
                <a:ea typeface="ＤＦＧ太丸ゴシック体" panose="020F0900000000000000" pitchFamily="50" charset="-128"/>
              </a:rPr>
              <a:t>　</a:t>
            </a:r>
            <a:endParaRPr kumimoji="1" lang="ja-JP" altLang="en-US" dirty="0">
              <a:latin typeface="ＤＦＧ太丸ゴシック体" panose="020F0900000000000000" pitchFamily="50" charset="-128"/>
              <a:ea typeface="ＤＦＧ太丸ゴシック体" panose="020F0900000000000000" pitchFamily="50" charset="-128"/>
            </a:endParaRPr>
          </a:p>
        </p:txBody>
      </p:sp>
      <p:graphicFrame>
        <p:nvGraphicFramePr>
          <p:cNvPr id="10" name="コンテンツ プレースホルダー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4969211"/>
              </p:ext>
            </p:extLst>
          </p:nvPr>
        </p:nvGraphicFramePr>
        <p:xfrm>
          <a:off x="539552" y="2276872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3923928" y="2780928"/>
            <a:ext cx="49685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</a:t>
            </a:r>
            <a:r>
              <a:rPr lang="ja-JP" alt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約３万人</a:t>
            </a:r>
            <a:r>
              <a:rPr lang="en-US" altLang="ja-JP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UP</a:t>
            </a:r>
            <a:r>
              <a:rPr lang="ja-JP" alt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↑</a:t>
            </a:r>
            <a:endParaRPr lang="ja-JP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419872" y="1484784"/>
            <a:ext cx="5652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tx2"/>
                </a:solidFill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(</a:t>
            </a:r>
            <a:r>
              <a:rPr lang="ja-JP" altLang="en-US" sz="2400" dirty="0" smtClean="0">
                <a:solidFill>
                  <a:schemeClr val="tx2"/>
                </a:solidFill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国内</a:t>
            </a:r>
            <a:r>
              <a:rPr lang="ja-JP" altLang="en-US" sz="2400" dirty="0">
                <a:solidFill>
                  <a:schemeClr val="tx2"/>
                </a:solidFill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参加者</a:t>
            </a:r>
            <a:r>
              <a:rPr lang="en-US" altLang="ja-JP" sz="2400" dirty="0">
                <a:solidFill>
                  <a:schemeClr val="tx2"/>
                </a:solidFill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3</a:t>
            </a:r>
            <a:r>
              <a:rPr lang="ja-JP" altLang="en-US" sz="2400" dirty="0" smtClean="0">
                <a:solidFill>
                  <a:schemeClr val="tx2"/>
                </a:solidFill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万人＋国外参加者</a:t>
            </a:r>
            <a:r>
              <a:rPr lang="en-US" altLang="ja-JP" sz="2400" dirty="0" smtClean="0">
                <a:solidFill>
                  <a:schemeClr val="tx2"/>
                </a:solidFill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2</a:t>
            </a:r>
            <a:r>
              <a:rPr lang="ja-JP" altLang="en-US" sz="2400" dirty="0" smtClean="0">
                <a:solidFill>
                  <a:schemeClr val="tx2"/>
                </a:solidFill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万人</a:t>
            </a:r>
            <a:r>
              <a:rPr lang="en-US" altLang="ja-JP" sz="2400" dirty="0" smtClean="0">
                <a:solidFill>
                  <a:schemeClr val="tx2"/>
                </a:solidFill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)</a:t>
            </a:r>
            <a:r>
              <a:rPr lang="ja-JP" altLang="en-US" sz="2400" dirty="0">
                <a:solidFill>
                  <a:schemeClr val="tx2"/>
                </a:solidFill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　　　　　　　　　　　</a:t>
            </a:r>
            <a:endParaRPr kumimoji="1" lang="ja-JP" altLang="en-US" sz="2400" dirty="0">
              <a:solidFill>
                <a:schemeClr val="tx2"/>
              </a:solidFill>
              <a:latin typeface="AR P悠々ゴシック体E" panose="040B0900000000000000" pitchFamily="50" charset="-128"/>
              <a:ea typeface="AR P悠々ゴシック体E" panose="040B09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4534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229600" cy="10668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ターゲットは？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どうやって？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35696" y="2348880"/>
            <a:ext cx="3672408" cy="86409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ja-JP" altLang="en-US" sz="4800" dirty="0" smtClean="0"/>
              <a:t>アジア地域</a:t>
            </a:r>
            <a:endParaRPr lang="en-US" altLang="ja-JP" sz="4800" dirty="0" smtClean="0"/>
          </a:p>
          <a:p>
            <a:pPr marL="109728" indent="0">
              <a:buNone/>
            </a:pPr>
            <a:endParaRPr lang="en-US" altLang="ja-JP" dirty="0"/>
          </a:p>
          <a:p>
            <a:pPr marL="109728" indent="0">
              <a:buNone/>
            </a:pP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3608" y="4581128"/>
            <a:ext cx="75036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日本・関西の強みを活かす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25028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1032" y="629820"/>
            <a:ext cx="8229600" cy="1069848"/>
          </a:xfr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 contourW="12700" prstMaterial="plastic">
              <a:bevelT w="273050" h="38100" prst="angle"/>
              <a:bevelB w="0" h="120650" prst="slope"/>
              <a:contourClr>
                <a:schemeClr val="tx2"/>
              </a:contourClr>
            </a:sp3d>
          </a:bodyPr>
          <a:lstStyle/>
          <a:p>
            <a:r>
              <a:rPr kumimoji="1" lang="en-US" altLang="ja-JP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2015</a:t>
            </a:r>
            <a:r>
              <a:rPr kumimoji="1" lang="ja-JP" altLang="en-US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大阪マラソンの参加者別国の内訳</a:t>
            </a:r>
            <a:endParaRPr kumimoji="1" lang="ja-JP" altLang="en-US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5</a:t>
            </a:fld>
            <a:endParaRPr kumimoji="1" lang="ja-JP" altLang="en-US"/>
          </a:p>
        </p:txBody>
      </p:sp>
      <p:graphicFrame>
        <p:nvGraphicFramePr>
          <p:cNvPr id="8" name="グラフ 7"/>
          <p:cNvGraphicFramePr/>
          <p:nvPr>
            <p:extLst>
              <p:ext uri="{D42A27DB-BD31-4B8C-83A1-F6EECF244321}">
                <p14:modId xmlns:p14="http://schemas.microsoft.com/office/powerpoint/2010/main" val="91159495"/>
              </p:ext>
            </p:extLst>
          </p:nvPr>
        </p:nvGraphicFramePr>
        <p:xfrm>
          <a:off x="611560" y="1635643"/>
          <a:ext cx="817240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5543600" y="6172147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(</a:t>
            </a:r>
            <a:r>
              <a:rPr lang="ja-JP" altLang="en-US" dirty="0" smtClean="0"/>
              <a:t>参考</a:t>
            </a:r>
            <a:r>
              <a:rPr lang="en-US" altLang="ja-JP" dirty="0" smtClean="0"/>
              <a:t>)</a:t>
            </a:r>
            <a:r>
              <a:rPr lang="ja-JP" altLang="en-US" dirty="0" smtClean="0"/>
              <a:t>大阪マラソン組織委員会　第５回</a:t>
            </a:r>
            <a:r>
              <a:rPr lang="ja-JP" altLang="en-US" dirty="0"/>
              <a:t>２０１５</a:t>
            </a:r>
            <a:r>
              <a:rPr lang="ja-JP" altLang="en-US" dirty="0" smtClean="0"/>
              <a:t>年大会結果報告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097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99592" y="1628800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日本　</a:t>
            </a:r>
            <a:r>
              <a:rPr kumimoji="1" lang="ja-JP" altLang="en-US" sz="4800" u="sng" dirty="0" smtClean="0">
                <a:solidFill>
                  <a:schemeClr val="tx2"/>
                </a:solidFill>
              </a:rPr>
              <a:t>健康大国</a:t>
            </a:r>
            <a:endParaRPr kumimoji="1" lang="ja-JP" altLang="en-US" sz="4800" u="sng" dirty="0">
              <a:solidFill>
                <a:schemeClr val="tx2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75856" y="2348880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solidFill>
                  <a:schemeClr val="tx2"/>
                </a:solidFill>
              </a:rPr>
              <a:t>強み</a:t>
            </a:r>
            <a:endParaRPr kumimoji="1" lang="ja-JP" altLang="en-US" sz="4000" dirty="0">
              <a:solidFill>
                <a:schemeClr val="tx2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448" y="3573016"/>
            <a:ext cx="2094544" cy="2276872"/>
          </a:xfrm>
          <a:prstGeom prst="rect">
            <a:avLst/>
          </a:prstGeom>
        </p:spPr>
      </p:pic>
      <p:sp>
        <p:nvSpPr>
          <p:cNvPr id="5" name="左カーブ矢印 4"/>
          <p:cNvSpPr/>
          <p:nvPr/>
        </p:nvSpPr>
        <p:spPr>
          <a:xfrm>
            <a:off x="4499992" y="2564904"/>
            <a:ext cx="1368152" cy="2304256"/>
          </a:xfrm>
          <a:prstGeom prst="curvedLeftArrow">
            <a:avLst>
              <a:gd name="adj1" fmla="val 25000"/>
              <a:gd name="adj2" fmla="val 52199"/>
              <a:gd name="adj3" fmla="val 386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264368" y="3111351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紹介</a:t>
            </a:r>
            <a:endParaRPr lang="ja-JP" alt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74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960338" y="2276872"/>
            <a:ext cx="8183661" cy="71942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chemeClr val="accent1"/>
                </a:solidFill>
              </a:rPr>
              <a:t>　日本　　</a:t>
            </a:r>
            <a:r>
              <a:rPr lang="ja-JP" altLang="en-US" sz="2800" dirty="0">
                <a:solidFill>
                  <a:schemeClr val="accent1"/>
                </a:solidFill>
              </a:rPr>
              <a:t>　</a:t>
            </a:r>
            <a:r>
              <a:rPr lang="ja-JP" altLang="en-US" sz="2800" dirty="0" smtClean="0">
                <a:solidFill>
                  <a:schemeClr val="accent1"/>
                </a:solidFill>
              </a:rPr>
              <a:t>　　　　８３．７歳　　世界１位　　　</a:t>
            </a:r>
            <a:endParaRPr lang="en-US" altLang="ja-JP" sz="2800" dirty="0" smtClean="0">
              <a:solidFill>
                <a:schemeClr val="accent1"/>
              </a:solidFill>
            </a:endParaRPr>
          </a:p>
          <a:p>
            <a:endParaRPr lang="en-US" altLang="ja-JP" sz="1050" dirty="0" smtClean="0">
              <a:solidFill>
                <a:schemeClr val="accent1"/>
              </a:solidFill>
            </a:endParaRPr>
          </a:p>
          <a:p>
            <a:r>
              <a:rPr lang="en-US" altLang="ja-JP" sz="2800" dirty="0" smtClean="0">
                <a:solidFill>
                  <a:schemeClr val="accent1"/>
                </a:solidFill>
              </a:rPr>
              <a:t>※</a:t>
            </a:r>
            <a:r>
              <a:rPr lang="ja-JP" altLang="en-US" sz="2800" dirty="0" smtClean="0">
                <a:solidFill>
                  <a:schemeClr val="accent1"/>
                </a:solidFill>
              </a:rPr>
              <a:t>シンガポール　　　８３．１歳　　世界３位</a:t>
            </a:r>
            <a:endParaRPr lang="en-US" altLang="ja-JP" sz="2800" dirty="0" smtClean="0">
              <a:solidFill>
                <a:schemeClr val="accent1"/>
              </a:solidFill>
            </a:endParaRPr>
          </a:p>
          <a:p>
            <a:r>
              <a:rPr lang="ja-JP" altLang="en-US" sz="1050" dirty="0" smtClean="0">
                <a:solidFill>
                  <a:schemeClr val="accent1"/>
                </a:solidFill>
              </a:rPr>
              <a:t>　　　</a:t>
            </a:r>
            <a:endParaRPr lang="en-US" altLang="ja-JP" sz="1050" dirty="0" smtClean="0">
              <a:solidFill>
                <a:schemeClr val="accent1"/>
              </a:solidFill>
            </a:endParaRPr>
          </a:p>
          <a:p>
            <a:r>
              <a:rPr lang="ja-JP" altLang="en-US" sz="1050" dirty="0">
                <a:solidFill>
                  <a:schemeClr val="accent1"/>
                </a:solidFill>
              </a:rPr>
              <a:t>　</a:t>
            </a:r>
            <a:r>
              <a:rPr lang="ja-JP" altLang="en-US" sz="1050" dirty="0" smtClean="0">
                <a:solidFill>
                  <a:schemeClr val="accent1"/>
                </a:solidFill>
              </a:rPr>
              <a:t>　　</a:t>
            </a:r>
            <a:r>
              <a:rPr lang="ja-JP" altLang="en-US" sz="2800" dirty="0">
                <a:solidFill>
                  <a:schemeClr val="accent1"/>
                </a:solidFill>
              </a:rPr>
              <a:t>韓国　　　　　　　</a:t>
            </a:r>
            <a:r>
              <a:rPr lang="ja-JP" altLang="en-US" sz="2800" dirty="0" smtClean="0">
                <a:solidFill>
                  <a:schemeClr val="accent1"/>
                </a:solidFill>
              </a:rPr>
              <a:t>８２．３歳</a:t>
            </a:r>
            <a:r>
              <a:rPr lang="ja-JP" altLang="en-US" sz="2800" dirty="0" smtClean="0">
                <a:solidFill>
                  <a:schemeClr val="accent1"/>
                </a:solidFill>
              </a:rPr>
              <a:t>　　</a:t>
            </a:r>
            <a:r>
              <a:rPr lang="ja-JP" altLang="en-US" sz="2800" dirty="0" smtClean="0">
                <a:solidFill>
                  <a:schemeClr val="accent1"/>
                </a:solidFill>
              </a:rPr>
              <a:t>世界</a:t>
            </a:r>
            <a:r>
              <a:rPr lang="en-US" altLang="ja-JP" sz="3200" dirty="0" smtClean="0">
                <a:solidFill>
                  <a:schemeClr val="accent1"/>
                </a:solidFill>
              </a:rPr>
              <a:t>11</a:t>
            </a:r>
            <a:r>
              <a:rPr lang="ja-JP" altLang="en-US" sz="2800" dirty="0" smtClean="0">
                <a:solidFill>
                  <a:schemeClr val="accent1"/>
                </a:solidFill>
              </a:rPr>
              <a:t>位</a:t>
            </a:r>
            <a:endParaRPr lang="en-US" altLang="ja-JP" sz="2800" dirty="0">
              <a:solidFill>
                <a:schemeClr val="accent1"/>
              </a:solidFill>
            </a:endParaRPr>
          </a:p>
          <a:p>
            <a:r>
              <a:rPr lang="ja-JP" altLang="en-US" sz="1050" dirty="0" smtClean="0">
                <a:solidFill>
                  <a:schemeClr val="accent1"/>
                </a:solidFill>
              </a:rPr>
              <a:t>　　　</a:t>
            </a:r>
            <a:endParaRPr lang="en-US" altLang="ja-JP" sz="1050" dirty="0" smtClean="0">
              <a:solidFill>
                <a:schemeClr val="accent1"/>
              </a:solidFill>
            </a:endParaRPr>
          </a:p>
          <a:p>
            <a:r>
              <a:rPr lang="ja-JP" altLang="en-US" sz="1050" dirty="0" smtClean="0">
                <a:solidFill>
                  <a:srgbClr val="FF0000"/>
                </a:solidFill>
              </a:rPr>
              <a:t>　　</a:t>
            </a:r>
            <a:endParaRPr lang="en-US" altLang="ja-JP" sz="1050" dirty="0" smtClean="0">
              <a:solidFill>
                <a:srgbClr val="FF0000"/>
              </a:solidFill>
            </a:endParaRPr>
          </a:p>
          <a:p>
            <a:endParaRPr lang="en-US" altLang="ja-JP" sz="1050" dirty="0">
              <a:solidFill>
                <a:srgbClr val="FF0000"/>
              </a:solidFill>
            </a:endParaRPr>
          </a:p>
          <a:p>
            <a:r>
              <a:rPr lang="en-US" altLang="ja-JP" sz="2800" dirty="0" smtClean="0">
                <a:solidFill>
                  <a:srgbClr val="FF0000"/>
                </a:solidFill>
              </a:rPr>
              <a:t>※</a:t>
            </a:r>
            <a:r>
              <a:rPr lang="ja-JP" altLang="en-US" sz="2800" dirty="0" smtClean="0">
                <a:solidFill>
                  <a:srgbClr val="FF0000"/>
                </a:solidFill>
              </a:rPr>
              <a:t>マレーシア　　　　７５．０歳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endParaRPr lang="en-US" altLang="ja-JP" sz="1050" dirty="0" smtClean="0">
              <a:solidFill>
                <a:srgbClr val="FF0000"/>
              </a:solidFill>
            </a:endParaRPr>
          </a:p>
          <a:p>
            <a:r>
              <a:rPr lang="en-US" altLang="ja-JP" sz="2800" dirty="0" smtClean="0">
                <a:solidFill>
                  <a:srgbClr val="FF0000"/>
                </a:solidFill>
              </a:rPr>
              <a:t>※</a:t>
            </a:r>
            <a:r>
              <a:rPr lang="ja-JP" altLang="en-US" sz="2800" dirty="0" smtClean="0">
                <a:solidFill>
                  <a:srgbClr val="FF0000"/>
                </a:solidFill>
              </a:rPr>
              <a:t>タイ　　　　　　　７４．９歳　　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endParaRPr kumimoji="1" lang="en-US" altLang="ja-JP" sz="1050" dirty="0" smtClean="0">
              <a:solidFill>
                <a:srgbClr val="FF0000"/>
              </a:solidFill>
            </a:endParaRPr>
          </a:p>
          <a:p>
            <a:r>
              <a:rPr lang="en-US" altLang="ja-JP" sz="2800" dirty="0" smtClean="0">
                <a:solidFill>
                  <a:srgbClr val="FF0000"/>
                </a:solidFill>
              </a:rPr>
              <a:t>※</a:t>
            </a:r>
            <a:r>
              <a:rPr lang="ja-JP" altLang="en-US" sz="2800" dirty="0" smtClean="0">
                <a:solidFill>
                  <a:srgbClr val="FF0000"/>
                </a:solidFill>
              </a:rPr>
              <a:t>インドネシア</a:t>
            </a:r>
            <a:r>
              <a:rPr lang="ja-JP" altLang="en-US" sz="2800" dirty="0">
                <a:solidFill>
                  <a:srgbClr val="FF0000"/>
                </a:solidFill>
              </a:rPr>
              <a:t>　　　</a:t>
            </a:r>
            <a:r>
              <a:rPr lang="ja-JP" altLang="en-US" sz="2800" dirty="0" smtClean="0">
                <a:solidFill>
                  <a:srgbClr val="FF0000"/>
                </a:solidFill>
              </a:rPr>
              <a:t>６９．１歳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endParaRPr lang="en-US" altLang="ja-JP" sz="2800" dirty="0">
              <a:solidFill>
                <a:srgbClr val="FF0000"/>
              </a:solidFill>
            </a:endParaRPr>
          </a:p>
          <a:p>
            <a:r>
              <a:rPr lang="ja-JP" altLang="en-US" sz="2800" dirty="0" smtClean="0">
                <a:solidFill>
                  <a:srgbClr val="FF0000"/>
                </a:solidFill>
              </a:rPr>
              <a:t>　　　　　　　</a:t>
            </a:r>
            <a:endParaRPr lang="en-US" altLang="ja-JP" sz="2800" dirty="0">
              <a:solidFill>
                <a:srgbClr val="FF0000"/>
              </a:solidFill>
            </a:endParaRPr>
          </a:p>
          <a:p>
            <a:endParaRPr lang="en-US" altLang="ja-JP" sz="2800" dirty="0" smtClean="0">
              <a:solidFill>
                <a:srgbClr val="FF0000"/>
              </a:solidFill>
            </a:endParaRPr>
          </a:p>
          <a:p>
            <a:endParaRPr lang="en-US" altLang="ja-JP" sz="2800" dirty="0" smtClean="0">
              <a:solidFill>
                <a:srgbClr val="FF0000"/>
              </a:solidFill>
            </a:endParaRPr>
          </a:p>
          <a:p>
            <a:endParaRPr lang="en-US" altLang="ja-JP" dirty="0" smtClean="0">
              <a:solidFill>
                <a:srgbClr val="FF0000"/>
              </a:solidFill>
            </a:endParaRPr>
          </a:p>
          <a:p>
            <a:endParaRPr lang="en-US" altLang="ja-JP" dirty="0" smtClean="0">
              <a:solidFill>
                <a:srgbClr val="FF0000"/>
              </a:solidFill>
            </a:endParaRPr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88069" y="6381328"/>
            <a:ext cx="4155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参考</a:t>
            </a:r>
            <a:r>
              <a:rPr kumimoji="1" lang="en-US" altLang="ja-JP" dirty="0" smtClean="0"/>
              <a:t>)</a:t>
            </a:r>
            <a:r>
              <a:rPr lang="zh-TW" altLang="en-US" b="1" dirty="0"/>
              <a:t> </a:t>
            </a:r>
            <a:r>
              <a:rPr lang="en-US" altLang="zh-TW" b="1" dirty="0"/>
              <a:t>WHO</a:t>
            </a:r>
            <a:r>
              <a:rPr lang="zh-TW" altLang="en-US" b="1" dirty="0"/>
              <a:t>世界保健統計</a:t>
            </a:r>
            <a:r>
              <a:rPr lang="en-US" altLang="zh-TW" b="1" dirty="0"/>
              <a:t>2016</a:t>
            </a:r>
            <a:r>
              <a:rPr lang="zh-TW" altLang="en-US" b="1" dirty="0"/>
              <a:t>年版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1600" y="620689"/>
            <a:ext cx="57049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世界各国の平均寿命</a:t>
            </a:r>
            <a:endParaRPr kumimoji="1" lang="ja-JP" altLang="en-US" sz="4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793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7544" y="2377062"/>
            <a:ext cx="85689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・充実した医療保険制度</a:t>
            </a:r>
            <a:endParaRPr kumimoji="1" lang="en-US" altLang="ja-JP" sz="3600" dirty="0" smtClean="0"/>
          </a:p>
          <a:p>
            <a:endParaRPr lang="en-US" altLang="ja-JP" sz="3600" dirty="0"/>
          </a:p>
          <a:p>
            <a:r>
              <a:rPr kumimoji="1" lang="ja-JP" altLang="en-US" sz="3600" dirty="0" smtClean="0"/>
              <a:t>・高度な医療技術</a:t>
            </a:r>
            <a:endParaRPr lang="en-US" altLang="ja-JP" sz="3600" dirty="0"/>
          </a:p>
          <a:p>
            <a:endParaRPr kumimoji="1" lang="en-US" altLang="ja-JP" sz="3600" dirty="0" smtClean="0"/>
          </a:p>
          <a:p>
            <a:r>
              <a:rPr lang="ja-JP" altLang="en-US" sz="3600" dirty="0" smtClean="0"/>
              <a:t>・健康・美容家電の市場の拡大</a:t>
            </a:r>
            <a:r>
              <a:rPr kumimoji="1" lang="ja-JP" altLang="en-US" sz="3600" dirty="0" smtClean="0"/>
              <a:t>　　　　　　　　　　　　　　　　　</a:t>
            </a:r>
            <a:r>
              <a:rPr lang="ja-JP" altLang="en-US" sz="3600" dirty="0" smtClean="0"/>
              <a:t>　</a:t>
            </a:r>
            <a:endParaRPr lang="en-US" altLang="ja-JP" sz="3600" dirty="0"/>
          </a:p>
          <a:p>
            <a:endParaRPr kumimoji="1" lang="en-US" altLang="ja-JP" sz="3600" dirty="0" smtClean="0"/>
          </a:p>
          <a:p>
            <a:r>
              <a:rPr kumimoji="1" lang="ja-JP" altLang="en-US" sz="3600" dirty="0" smtClean="0"/>
              <a:t>・健康的な和食文化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5829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pPr algn="ctr"/>
            <a:r>
              <a:rPr kumimoji="1" lang="ja-JP" altLang="en-US" sz="7200" dirty="0" smtClean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日本の強み</a:t>
            </a:r>
            <a:endParaRPr kumimoji="1" lang="ja-JP" altLang="en-US" sz="7200" dirty="0">
              <a:solidFill>
                <a:schemeClr val="accent1">
                  <a:lumMod val="50000"/>
                </a:schemeClr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31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1520" y="1343084"/>
            <a:ext cx="878497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/>
              <a:t>アジア</a:t>
            </a:r>
            <a:r>
              <a:rPr lang="ja-JP" altLang="en-US" sz="3200" dirty="0"/>
              <a:t>諸国</a:t>
            </a:r>
            <a:r>
              <a:rPr lang="ja-JP" altLang="en-US" sz="3200" dirty="0" smtClean="0"/>
              <a:t>の</a:t>
            </a:r>
            <a:r>
              <a:rPr lang="ja-JP" altLang="en-US" sz="3200" dirty="0"/>
              <a:t>人</a:t>
            </a:r>
            <a:r>
              <a:rPr lang="ja-JP" altLang="en-US" sz="3200" dirty="0" smtClean="0"/>
              <a:t>にとって日本のスポーツは</a:t>
            </a:r>
            <a:endParaRPr lang="en-US" altLang="ja-JP" sz="3200" dirty="0" smtClean="0"/>
          </a:p>
          <a:p>
            <a:pPr algn="ctr"/>
            <a:r>
              <a:rPr lang="ja-JP" altLang="en-US" sz="3200" dirty="0" smtClean="0"/>
              <a:t>身近なものになっている</a:t>
            </a:r>
            <a:endParaRPr lang="en-US" altLang="ja-JP" sz="3200" dirty="0"/>
          </a:p>
          <a:p>
            <a:pPr algn="ctr"/>
            <a:r>
              <a:rPr lang="ja-JP" altLang="en-US" sz="3200" dirty="0" smtClean="0"/>
              <a:t>　　　　　　　　</a:t>
            </a:r>
            <a:endParaRPr lang="en-US" altLang="ja-JP" sz="3200" dirty="0"/>
          </a:p>
          <a:p>
            <a:pPr algn="ctr"/>
            <a:endParaRPr lang="en-US" altLang="ja-JP" sz="3200" dirty="0" smtClean="0"/>
          </a:p>
          <a:p>
            <a:pPr algn="ctr"/>
            <a:r>
              <a:rPr lang="ja-JP" altLang="en-US" sz="3200" dirty="0" smtClean="0"/>
              <a:t>日本でより近くで触れ合ってもらう</a:t>
            </a:r>
            <a:endParaRPr lang="en-US" altLang="ja-JP" sz="3200" dirty="0"/>
          </a:p>
          <a:p>
            <a:pPr algn="ctr"/>
            <a:r>
              <a:rPr lang="ja-JP" altLang="en-US" sz="8800" dirty="0" smtClean="0"/>
              <a:t>　　　　</a:t>
            </a:r>
            <a:endParaRPr lang="en-US" altLang="ja-JP" sz="3200" dirty="0" smtClean="0"/>
          </a:p>
          <a:p>
            <a:pPr algn="ctr"/>
            <a:r>
              <a:rPr lang="ja-JP" altLang="en-US" sz="3200" dirty="0" smtClean="0"/>
              <a:t>日本のスポーツ大会への参加</a:t>
            </a:r>
            <a:endParaRPr lang="en-US" altLang="ja-JP" sz="3200" dirty="0" smtClean="0"/>
          </a:p>
          <a:p>
            <a:pPr algn="ctr"/>
            <a:endParaRPr kumimoji="1" lang="ja-JP" altLang="en-US" dirty="0"/>
          </a:p>
        </p:txBody>
      </p:sp>
      <p:sp>
        <p:nvSpPr>
          <p:cNvPr id="8" name="下矢印 7"/>
          <p:cNvSpPr/>
          <p:nvPr/>
        </p:nvSpPr>
        <p:spPr>
          <a:xfrm>
            <a:off x="3851920" y="2545430"/>
            <a:ext cx="79208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下矢印 8"/>
          <p:cNvSpPr/>
          <p:nvPr/>
        </p:nvSpPr>
        <p:spPr>
          <a:xfrm>
            <a:off x="3851920" y="4221088"/>
            <a:ext cx="79208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403D-2C2B-4508-B870-04547C50A89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15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バ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アーバン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アーバン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1275</TotalTime>
  <Words>338</Words>
  <Application>Microsoft Office PowerPoint</Application>
  <PresentationFormat>画面に合わせる (4:3)</PresentationFormat>
  <Paragraphs>160</Paragraphs>
  <Slides>17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36" baseType="lpstr">
      <vt:lpstr>AR P丸ゴシック体M</vt:lpstr>
      <vt:lpstr>AR P悠々ゴシック体E</vt:lpstr>
      <vt:lpstr>ＤＦＧ太丸ゴシック体</vt:lpstr>
      <vt:lpstr>ＤＦＧ中丸ゴシック体</vt:lpstr>
      <vt:lpstr>ＤＨＰ特太ゴシック体</vt:lpstr>
      <vt:lpstr>HGP創英ﾌﾟﾚｾﾞﾝｽEB</vt:lpstr>
      <vt:lpstr>HGP創英角ﾎﾟｯﾌﾟ体</vt:lpstr>
      <vt:lpstr>HGｺﾞｼｯｸM</vt:lpstr>
      <vt:lpstr>HG創英ﾌﾟﾚｾﾞﾝｽEB</vt:lpstr>
      <vt:lpstr>HG創英角ｺﾞｼｯｸUB</vt:lpstr>
      <vt:lpstr>HG創英角ﾎﾟｯﾌﾟ体</vt:lpstr>
      <vt:lpstr>HG明朝B</vt:lpstr>
      <vt:lpstr>ＭＳ Ｐゴシック</vt:lpstr>
      <vt:lpstr>新細明體</vt:lpstr>
      <vt:lpstr>Calibri</vt:lpstr>
      <vt:lpstr>Georgia</vt:lpstr>
      <vt:lpstr>Trebuchet MS</vt:lpstr>
      <vt:lpstr>Wingdings 2</vt:lpstr>
      <vt:lpstr>アーバン</vt:lpstr>
      <vt:lpstr>WMG健康ツーリズム 　　　　　　プロジェクト</vt:lpstr>
      <vt:lpstr>PowerPoint プレゼンテーション</vt:lpstr>
      <vt:lpstr>第10回ＷＭＧ目標参加者数　５万人 　　　　　　　　　　　　　　　　　　　　　</vt:lpstr>
      <vt:lpstr>ターゲットは？    どうやって？</vt:lpstr>
      <vt:lpstr>2015大阪マラソンの参加者別国の内訳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どのようにＰＲしていくか</vt:lpstr>
      <vt:lpstr>まとめ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家族で参加するWMG(仮)</dc:title>
  <dc:creator>Lenovo</dc:creator>
  <cp:lastModifiedBy>西山哲郎</cp:lastModifiedBy>
  <cp:revision>100</cp:revision>
  <cp:lastPrinted>2016-11-07T03:26:07Z</cp:lastPrinted>
  <dcterms:created xsi:type="dcterms:W3CDTF">2016-10-10T18:21:11Z</dcterms:created>
  <dcterms:modified xsi:type="dcterms:W3CDTF">2017-01-12T10:34:54Z</dcterms:modified>
</cp:coreProperties>
</file>